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y="5143500" cx="9144000"/>
  <p:notesSz cx="6858000" cy="9144000"/>
  <p:embeddedFontLst>
    <p:embeddedFont>
      <p:font typeface="Roboto"/>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oomq.io/"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1qa.ru/functional_test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racle.com/java/technologies/downloads/#java8-window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meter.apache.org/download_jmeter.cgi" TargetMode="External"/></Relationships>
</file>

<file path=ppt/notesSlides/_rels/notesSlide26.xml.rels><?xml version="1.0" encoding="UTF-8" standalone="yes"?><Relationships xmlns="http://schemas.openxmlformats.org/package/2006/relationships"><Relationship Id="rId11" Type="http://schemas.openxmlformats.org/officeDocument/2006/relationships/hyperlink" Target="https://ru.wikipedia.org/wiki/%D0%9F%D0%BB%D0%B0%D0%B3%D0%B8%D0%BD#cite_note-_de4585515c1dee53-3" TargetMode="External"/><Relationship Id="rId10" Type="http://schemas.openxmlformats.org/officeDocument/2006/relationships/hyperlink" Target="https://ru.wikipedia.org/wiki/API" TargetMode="External"/><Relationship Id="rId13" Type="http://schemas.openxmlformats.org/officeDocument/2006/relationships/hyperlink" Target="https://jmeter-plugins.org/get/" TargetMode="External"/><Relationship Id="rId12" Type="http://schemas.openxmlformats.org/officeDocument/2006/relationships/hyperlink" Target="https://jmeter-plugins.org/wiki/PluginsManager/" TargetMode="External"/><Relationship Id="rId1" Type="http://schemas.openxmlformats.org/officeDocument/2006/relationships/notesMaster" Target="../notesMasters/notesMaster1.xml"/><Relationship Id="rId2" Type="http://schemas.openxmlformats.org/officeDocument/2006/relationships/hyperlink" Target="https://ru.wikipedia.org/wiki/%D0%9F%D0%BB%D0%B0%D0%B3%D0%B8%D0%BD" TargetMode="External"/><Relationship Id="rId3" Type="http://schemas.openxmlformats.org/officeDocument/2006/relationships/hyperlink" Target="https://ru.wikipedia.org/wiki/%D0%9F%D0%BB%D0%B0%D0%B3%D0%B8%D0%BD#cite_note-1" TargetMode="External"/><Relationship Id="rId4" Type="http://schemas.openxmlformats.org/officeDocument/2006/relationships/hyperlink" Target="https://ru.wikipedia.org/wiki/%D0%9F%D0%BB%D0%B0%D0%B3%D0%B8%D0%BD#cite_note-2" TargetMode="External"/><Relationship Id="rId9" Type="http://schemas.openxmlformats.org/officeDocument/2006/relationships/hyperlink" Target="https://ru.wikipedia.org/wiki/%D0%91%D0%B8%D0%B1%D0%BB%D0%B8%D0%BE%D1%82%D0%B5%D0%BA%D0%B0_(%D0%BF%D1%80%D0%BE%D0%B3%D1%80%D0%B0%D0%BC%D0%BC%D0%B8%D1%80%D0%BE%D0%B2%D0%B0%D0%BD%D0%B8%D0%B5)" TargetMode="External"/><Relationship Id="rId5" Type="http://schemas.openxmlformats.org/officeDocument/2006/relationships/hyperlink" Target="https://ru.wikipedia.org/wiki/%D0%90%D0%BD%D0%B3%D0%BB%D0%B8%D0%B9%D1%81%D0%BA%D0%B8%D0%B9_%D1%8F%D0%B7%D1%8B%D0%BA" TargetMode="External"/><Relationship Id="rId6" Type="http://schemas.openxmlformats.org/officeDocument/2006/relationships/hyperlink" Target="https://ru.wikipedia.org/wiki/%D0%9A%D0%BE%D0%BC%D0%BF%D0%B8%D0%BB%D1%8F%D1%86%D0%B8%D1%8F_(%D0%BF%D1%80%D0%BE%D0%B3%D1%80%D0%B0%D0%BC%D0%BC%D0%B8%D1%80%D0%BE%D0%B2%D0%B0%D0%BD%D0%B8%D0%B5)" TargetMode="External"/><Relationship Id="rId7" Type="http://schemas.openxmlformats.org/officeDocument/2006/relationships/hyperlink" Target="https://ru.wikipedia.org/wiki/%D0%9C%D0%BE%D0%B4%D1%83%D0%BB%D1%8C_(%D0%BF%D1%80%D0%BE%D0%B3%D1%80%D0%B0%D0%BC%D0%BC%D0%B8%D1%80%D0%BE%D0%B2%D0%B0%D0%BD%D0%B8%D0%B5)" TargetMode="External"/><Relationship Id="rId8" Type="http://schemas.openxmlformats.org/officeDocument/2006/relationships/hyperlink" Target="https://ru.wikipedia.org/wiki/%D0%9A%D0%BE%D0%BC%D0%BF%D1%8C%D1%8E%D1%82%D0%B5%D1%80%D0%BD%D0%B0%D1%8F_%D0%BF%D1%80%D0%BE%D0%B3%D1%80%D0%B0%D0%BC%D0%BC%D0%B0"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ter-plugins.org/"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ter-plugins.org/editor/?utm_source=jpgc&amp;utm_medium=openurl&amp;utm_campaign=examples#/img/examples/ThroughputShapingExample.jmx"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blazemeter.com/app/recorder/#/" TargetMode="External"/><Relationship Id="rId3" Type="http://schemas.openxmlformats.org/officeDocument/2006/relationships/hyperlink" Target="https://a.blazemeter.com/app/recorde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itm.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vnrepository.com/artifact/javax.mail/mail/1.4.7"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gexr.com/" TargetMode="External"/><Relationship Id="rId3" Type="http://schemas.openxmlformats.org/officeDocument/2006/relationships/hyperlink" Target="https://videoshopadmin.demo.sibers.com/(.*?)"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rtal.influxdata.com/downloads/" TargetMode="External"/><Relationship Id="rId3" Type="http://schemas.openxmlformats.org/officeDocument/2006/relationships/hyperlink" Target="https://www.influxdata.com/"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1b680e3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1b680e3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101010"/>
                </a:solidFill>
                <a:highlight>
                  <a:srgbClr val="FFFFFF"/>
                </a:highlight>
              </a:rPr>
              <a:t>Этот инструмент средствами браузера собирает метрики, которые позволяют оценить производительность вашего приложения. В то же время вы можете выполнять отладку в режиме реального времени, выявлять проблемы с производительностью и быстро фиксировать взаимодействие на стороне клиента.</a:t>
            </a:r>
            <a:endParaRPr sz="1200">
              <a:solidFill>
                <a:srgbClr val="101010"/>
              </a:solidFill>
              <a:highlight>
                <a:srgbClr val="FFFFFF"/>
              </a:highlight>
            </a:endParaRPr>
          </a:p>
          <a:p>
            <a:pPr indent="0" lvl="0" marL="0" rtl="0" algn="l">
              <a:lnSpc>
                <a:spcPct val="115000"/>
              </a:lnSpc>
              <a:spcBef>
                <a:spcPts val="1700"/>
              </a:spcBef>
              <a:spcAft>
                <a:spcPts val="1700"/>
              </a:spcAft>
              <a:buClr>
                <a:schemeClr val="dk1"/>
              </a:buClr>
              <a:buSzPts val="1100"/>
              <a:buFont typeface="Arial"/>
              <a:buNone/>
            </a:pPr>
            <a:r>
              <a:rPr lang="ru" sz="1200">
                <a:solidFill>
                  <a:srgbClr val="101010"/>
                </a:solidFill>
                <a:highlight>
                  <a:srgbClr val="FFFFFF"/>
                </a:highlight>
              </a:rPr>
              <a:t>Load Ninja также позволяет командам расширить охват своих тестов независимо от качества программного обеспечения. Это помогает пользователю свести к минимуму сложные и трудоемкие процедуры, такие как написание и отладка скрипта или динамическая корреляция. С помощью этого инструмента тестировщикам больше не нужно тратить много времени на создание тестовых сценариев, а можно уделить больше времени созданию масштабируемых приложений.</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1b680e39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1b680e39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700"/>
              </a:spcAft>
              <a:buClr>
                <a:schemeClr val="dk1"/>
              </a:buClr>
              <a:buSzPts val="1100"/>
              <a:buFont typeface="Arial"/>
              <a:buNone/>
            </a:pPr>
            <a:r>
              <a:rPr lang="ru" sz="1200">
                <a:solidFill>
                  <a:srgbClr val="101010"/>
                </a:solidFill>
                <a:highlight>
                  <a:srgbClr val="FFFFFF"/>
                </a:highlight>
              </a:rPr>
              <a:t>Это надежный инструмент тестирования, который работает для сложных систем и предоставляет пользователям расширенные функции, такие как анализ производительности и интеллектуальная аналитика. В то же время, инструмент основан на гибкой платформе, которая предлагает встроенную поддержку нескольких технологий, а также интеграцию с рядом инструментов, начиная от мониторинга производительности до конвейеров CI/CD.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21b680e39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21b680e39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101010"/>
                </a:solidFill>
                <a:highlight>
                  <a:srgbClr val="FFFFFF"/>
                </a:highlight>
              </a:rPr>
              <a:t>С помощью этого инструмента пользователи могут проверить, может ли API справляться с нагрузкой из облака. В то же время вы можете использовать существующие тесты SoapUI Pro и использовать их в различных сценариях нагрузочных тестов, не изменяя исходных тестов.</a:t>
            </a:r>
            <a:endParaRPr sz="1200">
              <a:solidFill>
                <a:srgbClr val="101010"/>
              </a:solidFill>
              <a:highlight>
                <a:srgbClr val="FFFFFF"/>
              </a:highlight>
            </a:endParaRPr>
          </a:p>
          <a:p>
            <a:pPr indent="0" lvl="0" marL="0" rtl="0" algn="l">
              <a:lnSpc>
                <a:spcPct val="115000"/>
              </a:lnSpc>
              <a:spcBef>
                <a:spcPts val="1700"/>
              </a:spcBef>
              <a:spcAft>
                <a:spcPts val="1700"/>
              </a:spcAft>
              <a:buClr>
                <a:schemeClr val="dk1"/>
              </a:buClr>
              <a:buSzPts val="1100"/>
              <a:buFont typeface="Arial"/>
              <a:buNone/>
            </a:pPr>
            <a:r>
              <a:rPr lang="ru" sz="1200">
                <a:solidFill>
                  <a:srgbClr val="101010"/>
                </a:solidFill>
                <a:highlight>
                  <a:srgbClr val="FFFFFF"/>
                </a:highlight>
              </a:rPr>
              <a:t>LoadUI Pro также позволяет пользователям запускать несколько сценариев нагрузочного тестирования одновременно. Это позволяет пользователям оценить, как различные условия тестирования взаимодействуют друг с другом и влияют на производительность API.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1b680e39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1b680e39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101010"/>
                </a:solidFill>
                <a:highlight>
                  <a:srgbClr val="FFFFFF"/>
                </a:highlight>
              </a:rPr>
              <a:t>Служба содержит инновационную и всеобъемлющую платформу непрерывного тестирования. Веб-интерфейс приложения эффективен для создания статических нагрузочных тестов и использования сценариев JMeter для выполнения динамических нагрузочных тестов.</a:t>
            </a:r>
            <a:endParaRPr sz="1200">
              <a:solidFill>
                <a:srgbClr val="101010"/>
              </a:solidFill>
              <a:highlight>
                <a:srgbClr val="FFFFFF"/>
              </a:highlight>
            </a:endParaRPr>
          </a:p>
          <a:p>
            <a:pPr indent="0" lvl="0" marL="0" rtl="0" algn="l">
              <a:lnSpc>
                <a:spcPct val="115000"/>
              </a:lnSpc>
              <a:spcBef>
                <a:spcPts val="1700"/>
              </a:spcBef>
              <a:spcAft>
                <a:spcPts val="1700"/>
              </a:spcAft>
              <a:buClr>
                <a:schemeClr val="dk1"/>
              </a:buClr>
              <a:buSzPts val="1100"/>
              <a:buFont typeface="Arial"/>
              <a:buNone/>
            </a:pPr>
            <a:r>
              <a:rPr lang="ru" sz="1200">
                <a:solidFill>
                  <a:srgbClr val="101010"/>
                </a:solidFill>
                <a:highlight>
                  <a:srgbClr val="FFFFFF"/>
                </a:highlight>
              </a:rPr>
              <a:t>BlazeMeter известен широчайшим использованием одного из лучших инструментов нагрузочного тестирования с открытым исходным кодом – Apache Jmeter. Он предоставляет различные корпоративные функции для бесплатной платформы. То есть пользователи могут получить доступ ко многим расширенным функциям, таким как мониторинг производительности приложений (APM), создание отчетов в режиме реального времени, распределенное тестирование и интеграция с инструментами разработчика для непрерывной интеграции (CI).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1b680e39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1b680e39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101010"/>
                </a:solidFill>
                <a:highlight>
                  <a:srgbClr val="FFFFFF"/>
                </a:highlight>
              </a:rPr>
              <a:t>K6 написан разработчиками другого нагрузочного инструмента – loadimpact и служит прежде всего для проверки производительности сайтов. Backend инструмента написан на языке Go, а сами скрипты пишутся на JavaScript.</a:t>
            </a:r>
            <a:endParaRPr sz="1200">
              <a:solidFill>
                <a:srgbClr val="101010"/>
              </a:solidFill>
              <a:highlight>
                <a:srgbClr val="FFFFFF"/>
              </a:highlight>
            </a:endParaRPr>
          </a:p>
          <a:p>
            <a:pPr indent="0" lvl="0" marL="0" rtl="0" algn="l">
              <a:lnSpc>
                <a:spcPct val="115000"/>
              </a:lnSpc>
              <a:spcBef>
                <a:spcPts val="1700"/>
              </a:spcBef>
              <a:spcAft>
                <a:spcPts val="0"/>
              </a:spcAft>
              <a:buClr>
                <a:schemeClr val="dk1"/>
              </a:buClr>
              <a:buSzPts val="1100"/>
              <a:buFont typeface="Arial"/>
              <a:buNone/>
            </a:pPr>
            <a:r>
              <a:rPr lang="ru" sz="1200">
                <a:solidFill>
                  <a:srgbClr val="101010"/>
                </a:solidFill>
                <a:highlight>
                  <a:srgbClr val="FFFFFF"/>
                </a:highlight>
              </a:rPr>
              <a:t>Некоторые тезисы идеологов данного инструмента могут вызывать споры между разными представителями IT-отрасли, хотя прежде всего они сообщают нам о целевой аудитории использования данного инструмента. В общем, если бюджет на тестирование мал, а тестировать всё равно нужно, то нагрузочное тестирование может провести разработчик самостоятельно, ведь лучше провести хотя бы упрощённое тестирование, чем вообще не иметь никакого.</a:t>
            </a:r>
            <a:endParaRPr sz="1200">
              <a:solidFill>
                <a:srgbClr val="101010"/>
              </a:solidFill>
              <a:highlight>
                <a:srgbClr val="FFFFFF"/>
              </a:highlight>
            </a:endParaRPr>
          </a:p>
          <a:p>
            <a:pPr indent="0" lvl="0" marL="0" rtl="0" algn="l">
              <a:lnSpc>
                <a:spcPct val="115000"/>
              </a:lnSpc>
              <a:spcBef>
                <a:spcPts val="1700"/>
              </a:spcBef>
              <a:spcAft>
                <a:spcPts val="0"/>
              </a:spcAft>
              <a:buClr>
                <a:schemeClr val="dk1"/>
              </a:buClr>
              <a:buSzPts val="1100"/>
              <a:buFont typeface="Arial"/>
              <a:buNone/>
            </a:pPr>
            <a:r>
              <a:rPr lang="ru" sz="1200">
                <a:solidFill>
                  <a:srgbClr val="101010"/>
                </a:solidFill>
                <a:highlight>
                  <a:srgbClr val="FFFFFF"/>
                </a:highlight>
              </a:rPr>
              <a:t>Запуск тестов происходит в консольном режиме, результаты тестирования по умолчанию также выводятся в консоль, однако доступна поддержка таких плагинов для вывода результатов, как Kafka, Datadog, InfluxDB, JSON и StatsD.</a:t>
            </a:r>
            <a:endParaRPr sz="1200">
              <a:solidFill>
                <a:srgbClr val="101010"/>
              </a:solidFill>
              <a:highlight>
                <a:srgbClr val="FFFFFF"/>
              </a:highlight>
            </a:endParaRPr>
          </a:p>
          <a:p>
            <a:pPr indent="0" lvl="0" marL="0" rtl="0" algn="l">
              <a:lnSpc>
                <a:spcPct val="115000"/>
              </a:lnSpc>
              <a:spcBef>
                <a:spcPts val="1700"/>
              </a:spcBef>
              <a:spcAft>
                <a:spcPts val="0"/>
              </a:spcAft>
              <a:buClr>
                <a:schemeClr val="dk1"/>
              </a:buClr>
              <a:buSzPts val="1100"/>
              <a:buFont typeface="Arial"/>
              <a:buNone/>
            </a:pPr>
            <a:r>
              <a:rPr lang="ru" sz="1200">
                <a:solidFill>
                  <a:srgbClr val="101010"/>
                </a:solidFill>
                <a:highlight>
                  <a:srgbClr val="FFFFFF"/>
                </a:highlight>
              </a:rPr>
              <a:t>K6 имеет не только версию с открытым исходным кодом, но и платную облачную версию с дополнительной функциональностью и масштабированием нагрузки.</a:t>
            </a:r>
            <a:endParaRPr sz="1200">
              <a:solidFill>
                <a:srgbClr val="101010"/>
              </a:solidFill>
              <a:highlight>
                <a:srgbClr val="FFFFFF"/>
              </a:highlight>
            </a:endParaRPr>
          </a:p>
          <a:p>
            <a:pPr indent="0" lvl="0" marL="0" rtl="0" algn="l">
              <a:spcBef>
                <a:spcPts val="17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1b680e39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1b680e39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101010"/>
                </a:solidFill>
                <a:highlight>
                  <a:srgbClr val="FFFFFF"/>
                </a:highlight>
              </a:rPr>
              <a:t>После своего создания в 2006 году, Танк прошёл длинный путь своего развития и сейчас позволяет использовать разные типы генераторов нагрузки. Если нужно протестировать http-сервис на высокую нагрузку, то используется Phantom (C++). Интеграция Танка с JMeter в свою очередь позволяет реализовать сценарный тип тестирования со всеми протоколами, которые поддерживаются JMeter.</a:t>
            </a:r>
            <a:endParaRPr sz="1200">
              <a:solidFill>
                <a:srgbClr val="101010"/>
              </a:solidFill>
              <a:highlight>
                <a:srgbClr val="FFFFFF"/>
              </a:highlight>
            </a:endParaRPr>
          </a:p>
          <a:p>
            <a:pPr indent="0" lvl="0" marL="0" rtl="0" algn="l">
              <a:lnSpc>
                <a:spcPct val="115000"/>
              </a:lnSpc>
              <a:spcBef>
                <a:spcPts val="1700"/>
              </a:spcBef>
              <a:spcAft>
                <a:spcPts val="0"/>
              </a:spcAft>
              <a:buClr>
                <a:schemeClr val="dk1"/>
              </a:buClr>
              <a:buSzPts val="1100"/>
              <a:buFont typeface="Arial"/>
              <a:buNone/>
            </a:pPr>
            <a:r>
              <a:rPr lang="ru" sz="1200">
                <a:solidFill>
                  <a:srgbClr val="101010"/>
                </a:solidFill>
                <a:highlight>
                  <a:srgbClr val="FFFFFF"/>
                </a:highlight>
              </a:rPr>
              <a:t>Кроме того, можно использовать BFG-Python-генератор и написанный на Go Pandora.</a:t>
            </a:r>
            <a:endParaRPr sz="1200">
              <a:solidFill>
                <a:srgbClr val="101010"/>
              </a:solidFill>
              <a:highlight>
                <a:srgbClr val="FFFFFF"/>
              </a:highlight>
            </a:endParaRPr>
          </a:p>
          <a:p>
            <a:pPr indent="0" lvl="0" marL="0" rtl="0" algn="l">
              <a:lnSpc>
                <a:spcPct val="115000"/>
              </a:lnSpc>
              <a:spcBef>
                <a:spcPts val="1700"/>
              </a:spcBef>
              <a:spcAft>
                <a:spcPts val="1700"/>
              </a:spcAft>
              <a:buClr>
                <a:schemeClr val="dk1"/>
              </a:buClr>
              <a:buSzPts val="1100"/>
              <a:buFont typeface="Arial"/>
              <a:buNone/>
            </a:pPr>
            <a:r>
              <a:rPr lang="ru" sz="1200">
                <a:solidFill>
                  <a:srgbClr val="101010"/>
                </a:solidFill>
                <a:highlight>
                  <a:srgbClr val="FFFFFF"/>
                </a:highlight>
              </a:rPr>
              <a:t>Сам Танк реализован на Python и может использоваться только в Unix-системах.</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1b680e39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1b680e39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101010"/>
                </a:solidFill>
                <a:highlight>
                  <a:srgbClr val="FFFFFF"/>
                </a:highlight>
              </a:rPr>
              <a:t>Если Вы – разработчик, знакомый со Scala и Вам нужно провести нагрузочное тестирование, то Gatling – идеально вам подойдёт.</a:t>
            </a:r>
            <a:endParaRPr sz="1200">
              <a:solidFill>
                <a:srgbClr val="101010"/>
              </a:solidFill>
              <a:highlight>
                <a:srgbClr val="FFFFFF"/>
              </a:highlight>
            </a:endParaRPr>
          </a:p>
          <a:p>
            <a:pPr indent="0" lvl="0" marL="0" rtl="0" algn="l">
              <a:lnSpc>
                <a:spcPct val="115000"/>
              </a:lnSpc>
              <a:spcBef>
                <a:spcPts val="1700"/>
              </a:spcBef>
              <a:spcAft>
                <a:spcPts val="0"/>
              </a:spcAft>
              <a:buClr>
                <a:schemeClr val="dk1"/>
              </a:buClr>
              <a:buSzPts val="1100"/>
              <a:buFont typeface="Arial"/>
              <a:buNone/>
            </a:pPr>
            <a:r>
              <a:rPr lang="ru" sz="1200">
                <a:solidFill>
                  <a:srgbClr val="101010"/>
                </a:solidFill>
                <a:highlight>
                  <a:srgbClr val="FFFFFF"/>
                </a:highlight>
              </a:rPr>
              <a:t>Скрипты на gatling пишутся в привычной среде разработки, и поддерживают инструменты автоматизации сборки sbt и maven. Также реализована возможность встраивания в процессы непрерывной интеграции с помощью Jenkins.</a:t>
            </a:r>
            <a:endParaRPr sz="1200">
              <a:solidFill>
                <a:srgbClr val="101010"/>
              </a:solidFill>
              <a:highlight>
                <a:srgbClr val="FFFFFF"/>
              </a:highlight>
            </a:endParaRPr>
          </a:p>
          <a:p>
            <a:pPr indent="0" lvl="0" marL="0" rtl="0" algn="l">
              <a:lnSpc>
                <a:spcPct val="115000"/>
              </a:lnSpc>
              <a:spcBef>
                <a:spcPts val="1700"/>
              </a:spcBef>
              <a:spcAft>
                <a:spcPts val="0"/>
              </a:spcAft>
              <a:buClr>
                <a:schemeClr val="dk1"/>
              </a:buClr>
              <a:buSzPts val="1100"/>
              <a:buFont typeface="Arial"/>
              <a:buNone/>
            </a:pPr>
            <a:r>
              <a:rPr lang="ru" sz="1200">
                <a:solidFill>
                  <a:srgbClr val="101010"/>
                </a:solidFill>
                <a:highlight>
                  <a:srgbClr val="FFFFFF"/>
                </a:highlight>
              </a:rPr>
              <a:t>Удобство gatling для разработчика также состоит в том, что по завершении тестирования отчёт создаётся автоматически, его остаётся только проанализировать.</a:t>
            </a:r>
            <a:endParaRPr sz="1200">
              <a:solidFill>
                <a:srgbClr val="101010"/>
              </a:solidFill>
              <a:highlight>
                <a:srgbClr val="FFFFFF"/>
              </a:highlight>
            </a:endParaRPr>
          </a:p>
          <a:p>
            <a:pPr indent="0" lvl="0" marL="0" rtl="0" algn="l">
              <a:lnSpc>
                <a:spcPct val="115000"/>
              </a:lnSpc>
              <a:spcBef>
                <a:spcPts val="1700"/>
              </a:spcBef>
              <a:spcAft>
                <a:spcPts val="1700"/>
              </a:spcAft>
              <a:buClr>
                <a:schemeClr val="dk1"/>
              </a:buClr>
              <a:buSzPts val="1100"/>
              <a:buFont typeface="Arial"/>
              <a:buNone/>
            </a:pPr>
            <a:r>
              <a:rPr lang="ru" sz="1200">
                <a:solidFill>
                  <a:srgbClr val="101010"/>
                </a:solidFill>
                <a:highlight>
                  <a:srgbClr val="FFFFFF"/>
                </a:highlight>
              </a:rPr>
              <a:t>Что касается поддержки протоколов, то согласно официальной документации поддерживаются HTTP(s)/1, websocket, JMS, MQTT. Протокол HTTP 2.0 имеет ограниченную поддержку.</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1b680e39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1b680e39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101010"/>
                </a:solidFill>
                <a:highlight>
                  <a:srgbClr val="FFFFFF"/>
                </a:highlight>
              </a:rPr>
              <a:t>Для маркетологов </a:t>
            </a:r>
            <a:r>
              <a:rPr lang="ru" sz="1200">
                <a:solidFill>
                  <a:srgbClr val="101010"/>
                </a:solidFill>
                <a:highlight>
                  <a:srgbClr val="FFFFFF"/>
                </a:highlight>
                <a:uFill>
                  <a:noFill/>
                </a:uFill>
                <a:hlinkClick r:id="rId2">
                  <a:extLst>
                    <a:ext uri="{A12FA001-AC4F-418D-AE19-62706E023703}">
                      <ahyp:hlinkClr val="tx"/>
                    </a:ext>
                  </a:extLst>
                </a:hlinkClick>
              </a:rPr>
              <a:t>boomq.io</a:t>
            </a:r>
            <a:r>
              <a:rPr lang="ru" sz="1200">
                <a:solidFill>
                  <a:srgbClr val="101010"/>
                </a:solidFill>
                <a:highlight>
                  <a:srgbClr val="FFFFFF"/>
                </a:highlight>
              </a:rPr>
              <a:t> предоставляет простой в использовании инструмент, который интегрируется с Google Analytics и Яндекс.Метрикой для получения статистической информации и выполнения тестов производительности без какого-либо программирования или других технических разработок.</a:t>
            </a:r>
            <a:endParaRPr sz="1200">
              <a:solidFill>
                <a:srgbClr val="101010"/>
              </a:solidFill>
              <a:highlight>
                <a:srgbClr val="FFFFFF"/>
              </a:highlight>
            </a:endParaRPr>
          </a:p>
          <a:p>
            <a:pPr indent="0" lvl="0" marL="0" rtl="0" algn="l">
              <a:lnSpc>
                <a:spcPct val="115000"/>
              </a:lnSpc>
              <a:spcBef>
                <a:spcPts val="1700"/>
              </a:spcBef>
              <a:spcAft>
                <a:spcPts val="0"/>
              </a:spcAft>
              <a:buClr>
                <a:schemeClr val="dk1"/>
              </a:buClr>
              <a:buSzPts val="1100"/>
              <a:buFont typeface="Arial"/>
              <a:buNone/>
            </a:pPr>
            <a:r>
              <a:rPr lang="ru" sz="1200">
                <a:solidFill>
                  <a:srgbClr val="101010"/>
                </a:solidFill>
                <a:highlight>
                  <a:srgbClr val="FFFFFF"/>
                </a:highlight>
              </a:rPr>
              <a:t>Разработчики и инженеры могут использовать boomq.io для удобного проведения тестов производительности в облаке. У них появляется полный набор инструментов тестирования  (работающих в облаке в качестве службы SaaS), таких как импорт HAR/Insomnia, определение запросов, параметризация и корреляция.</a:t>
            </a:r>
            <a:endParaRPr sz="1200">
              <a:solidFill>
                <a:srgbClr val="101010"/>
              </a:solidFill>
              <a:highlight>
                <a:srgbClr val="FFFFFF"/>
              </a:highlight>
            </a:endParaRPr>
          </a:p>
          <a:p>
            <a:pPr indent="0" lvl="0" marL="0" rtl="0" algn="l">
              <a:lnSpc>
                <a:spcPct val="115000"/>
              </a:lnSpc>
              <a:spcBef>
                <a:spcPts val="1700"/>
              </a:spcBef>
              <a:spcAft>
                <a:spcPts val="1700"/>
              </a:spcAft>
              <a:buClr>
                <a:schemeClr val="dk1"/>
              </a:buClr>
              <a:buSzPts val="1100"/>
              <a:buFont typeface="Arial"/>
              <a:buNone/>
            </a:pPr>
            <a:r>
              <a:rPr lang="ru" sz="1200">
                <a:solidFill>
                  <a:srgbClr val="101010"/>
                </a:solidFill>
                <a:highlight>
                  <a:srgbClr val="FFFFFF"/>
                </a:highlight>
              </a:rPr>
              <a:t>У boomq.io  есть удобный анализ результатов повторяющихся онлайн тестов с помощью графических панелей. В целом, boomq.io представляет новое поколение продуктов для тестирования производительности, которое позволяет легко создавать, планировать, запускать и выполнять тесты в облаке, используя простой и понятный веб-интерфейс.</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1aec0912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1aec0912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Важно, чтобы перед проведением тестирования система была закончена. Если процесс разработки не завершен, то полученные данные отражают недействительные результаты.</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Также нужно убедиться, что конфигурации ПО настроены правильно, поэтому после установки приложения обязательно проводится </a:t>
            </a:r>
            <a:r>
              <a:rPr lang="ru" sz="1200" u="sng">
                <a:solidFill>
                  <a:srgbClr val="1155CC"/>
                </a:solidFill>
                <a:highlight>
                  <a:srgbClr val="FFFFFF"/>
                </a:highlight>
                <a:hlinkClick r:id="rId2">
                  <a:extLst>
                    <a:ext uri="{A12FA001-AC4F-418D-AE19-62706E023703}">
                      <ahyp:hlinkClr val="tx"/>
                    </a:ext>
                  </a:extLst>
                </a:hlinkClick>
              </a:rPr>
              <a:t>функциональная проверка</a:t>
            </a:r>
            <a:r>
              <a:rPr lang="ru" sz="1200">
                <a:solidFill>
                  <a:srgbClr val="212121"/>
                </a:solidFill>
                <a:highlight>
                  <a:srgbClr val="FFFFFF"/>
                </a:highlight>
              </a:rPr>
              <a:t>.</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Анализ системы включает изучение ее свойств, особенностей и режима работы. С его помощью инженеры:</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Char char="●"/>
            </a:pPr>
            <a:r>
              <a:rPr lang="ru" sz="1200">
                <a:solidFill>
                  <a:srgbClr val="212121"/>
                </a:solidFill>
                <a:highlight>
                  <a:srgbClr val="FFFFFF"/>
                </a:highlight>
              </a:rPr>
              <a:t>воспроизводят максимально объективные шаблоны поведения пользователей и профиля нагрузки;</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Char char="●"/>
            </a:pPr>
            <a:r>
              <a:rPr lang="ru" sz="1200">
                <a:solidFill>
                  <a:srgbClr val="212121"/>
                </a:solidFill>
                <a:highlight>
                  <a:srgbClr val="FFFFFF"/>
                </a:highlight>
              </a:rPr>
              <a:t>определяют необходимое количество тестовых данных;</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Char char="●"/>
            </a:pPr>
            <a:r>
              <a:rPr lang="ru" sz="1200">
                <a:solidFill>
                  <a:srgbClr val="212121"/>
                </a:solidFill>
                <a:highlight>
                  <a:srgbClr val="FFFFFF"/>
                </a:highlight>
              </a:rPr>
              <a:t>выявляют потенциально «узкие» места ПО;</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Char char="●"/>
            </a:pPr>
            <a:r>
              <a:rPr lang="ru" sz="1200">
                <a:solidFill>
                  <a:srgbClr val="212121"/>
                </a:solidFill>
                <a:highlight>
                  <a:srgbClr val="FFFFFF"/>
                </a:highlight>
              </a:rPr>
              <a:t>настраивают способы мониторинга системы.</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Требования – это критерии, которым система соответствует с технической точки зрения.</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Основной упор делается на определение критериев успешности проведенных тестов, которые содержатся в SLA (service-level agreement (</a:t>
            </a:r>
            <a:r>
              <a:rPr lang="ru" sz="1050">
                <a:solidFill>
                  <a:srgbClr val="101010"/>
                </a:solidFill>
                <a:highlight>
                  <a:srgbClr val="FFFFFF"/>
                </a:highlight>
              </a:rPr>
              <a:t>Соглаше́ние об у́ровне предоставле́ния услу́ги — термин методологии ITIL, обозначающий формальный договор между заказчиком услуги и её поставщиком, содержащий описание услуги, права и обязанности сторон и, самое главное, согласованный уровень качества предоставления данной услуги.</a:t>
            </a:r>
            <a:r>
              <a:rPr lang="ru" sz="1200">
                <a:solidFill>
                  <a:srgbClr val="212121"/>
                </a:solidFill>
                <a:highlight>
                  <a:srgbClr val="FFFFFF"/>
                </a:highlight>
              </a:rPr>
              <a:t>)).</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Подобранные на начальном этапе требования будут сравниваться с полученными результатами для того, чтобы оценить поведение программного продукта как в целом, так и отдельными блоками, а также найти «узкие» места.</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В некоторых случаях анализ системы и подбор требований будут проходить на протяжении всего жизненного цикла проекта. Если приложение уже находится в эксплуатации, то анализ целевой аудитории и наблюдение за их действиями позволит определить, какие части приложения наиболее критичны, а также как будет происходить работа с продуктом.</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1aec0912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1aec0912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На результаты нагрузочного тестирования влияют такие факторы, как конфигурация тестового стенда, загруженность сети, наполненность БД и др.</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Поэтому для получения достоверных результатов проверка производительности проводится на отдельном окружении с параметрами и конфигурацией, которые максимально приближены к характеристикам реальной системы.</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1aec0912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1aec0912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1aec0912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1aec0912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1aec0912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1aec0912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Далее по этим профилям будет составляться сценарий внутри JMeter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1aec0912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1aec0912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1aec0912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1aec0912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1b680e39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1b680e39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2400"/>
              </a:spcBef>
              <a:spcAft>
                <a:spcPts val="0"/>
              </a:spcAft>
              <a:buClr>
                <a:srgbClr val="212121"/>
              </a:buClr>
              <a:buSzPts val="1200"/>
              <a:buAutoNum type="arabicParenR"/>
            </a:pPr>
            <a:r>
              <a:rPr lang="ru" sz="1200">
                <a:solidFill>
                  <a:srgbClr val="212121"/>
                </a:solidFill>
                <a:highlight>
                  <a:srgbClr val="FFFFFF"/>
                </a:highlight>
              </a:rPr>
              <a:t>Для начала нам нужно установить Java:</a:t>
            </a:r>
            <a:endParaRPr sz="1200">
              <a:solidFill>
                <a:srgbClr val="212121"/>
              </a:solidFill>
              <a:highlight>
                <a:srgbClr val="FFFFFF"/>
              </a:highlight>
            </a:endParaRPr>
          </a:p>
          <a:p>
            <a:pPr indent="-273685" lvl="0" marL="273685" rtl="0" algn="l">
              <a:spcBef>
                <a:spcPts val="2400"/>
              </a:spcBef>
              <a:spcAft>
                <a:spcPts val="0"/>
              </a:spcAft>
              <a:buNone/>
            </a:pPr>
            <a:r>
              <a:rPr lang="ru" sz="1200">
                <a:solidFill>
                  <a:srgbClr val="212121"/>
                </a:solidFill>
                <a:highlight>
                  <a:srgbClr val="FFFFFF"/>
                </a:highlight>
              </a:rPr>
              <a:t>Переходим на </a:t>
            </a:r>
            <a:r>
              <a:rPr lang="ru" sz="1200" u="sng">
                <a:solidFill>
                  <a:srgbClr val="1155CC"/>
                </a:solidFill>
                <a:highlight>
                  <a:srgbClr val="FFFFFF"/>
                </a:highlight>
                <a:hlinkClick r:id="rId2">
                  <a:extLst>
                    <a:ext uri="{A12FA001-AC4F-418D-AE19-62706E023703}">
                      <ahyp:hlinkClr val="tx"/>
                    </a:ext>
                  </a:extLst>
                </a:hlinkClick>
              </a:rPr>
              <a:t>официальный сайт Oracle</a:t>
            </a:r>
            <a:r>
              <a:rPr lang="ru" sz="1200">
                <a:solidFill>
                  <a:srgbClr val="212121"/>
                </a:solidFill>
                <a:highlight>
                  <a:srgbClr val="FFFFFF"/>
                </a:highlight>
              </a:rPr>
              <a:t> и качаем подходящую версию Java под нашу разрядность:</a:t>
            </a:r>
            <a:endParaRPr sz="1200">
              <a:solidFill>
                <a:srgbClr val="212121"/>
              </a:solidFill>
              <a:highlight>
                <a:srgbClr val="FFFFFF"/>
              </a:highlight>
            </a:endParaRPr>
          </a:p>
          <a:p>
            <a:pPr indent="-273685" lvl="0" marL="273685" rtl="0" algn="l">
              <a:spcBef>
                <a:spcPts val="2400"/>
              </a:spcBef>
              <a:spcAft>
                <a:spcPts val="0"/>
              </a:spcAft>
              <a:buClr>
                <a:schemeClr val="dk1"/>
              </a:buClr>
              <a:buSzPts val="1100"/>
              <a:buFont typeface="Arial"/>
              <a:buNone/>
            </a:pPr>
            <a:r>
              <a:rPr lang="ru" sz="1200">
                <a:solidFill>
                  <a:srgbClr val="212121"/>
                </a:solidFill>
                <a:highlight>
                  <a:srgbClr val="FFFFFF"/>
                </a:highlight>
              </a:rPr>
              <a:t>После скачивания откройте инсталлятор и следуйте инструкции инсталлятора для корректной установки</a:t>
            </a:r>
            <a:endParaRPr sz="1200">
              <a:solidFill>
                <a:srgbClr val="21212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1b680e39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1b680e39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Clr>
                <a:schemeClr val="dk1"/>
              </a:buClr>
              <a:buSzPts val="1100"/>
              <a:buFont typeface="Arial"/>
              <a:buNone/>
            </a:pPr>
            <a:r>
              <a:rPr lang="ru" sz="1200">
                <a:solidFill>
                  <a:srgbClr val="212121"/>
                </a:solidFill>
                <a:highlight>
                  <a:srgbClr val="FFFFFF"/>
                </a:highlight>
              </a:rPr>
              <a:t>Далее качаем сам Jmeter. Переходим на </a:t>
            </a:r>
            <a:r>
              <a:rPr lang="ru" sz="1200" u="sng">
                <a:solidFill>
                  <a:srgbClr val="1155CC"/>
                </a:solidFill>
                <a:highlight>
                  <a:srgbClr val="FFFFFF"/>
                </a:highlight>
                <a:hlinkClick r:id="rId2">
                  <a:extLst>
                    <a:ext uri="{A12FA001-AC4F-418D-AE19-62706E023703}">
                      <ahyp:hlinkClr val="tx"/>
                    </a:ext>
                  </a:extLst>
                </a:hlinkClick>
              </a:rPr>
              <a:t>сайт</a:t>
            </a:r>
            <a:r>
              <a:rPr lang="ru" sz="1200">
                <a:solidFill>
                  <a:srgbClr val="212121"/>
                </a:solidFill>
                <a:highlight>
                  <a:srgbClr val="FFFFFF"/>
                </a:highlight>
              </a:rPr>
              <a:t> и качаем последнюю версию. Распаковываем. Установки не требует</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1b680e39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1b680e39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Clr>
                <a:schemeClr val="dk1"/>
              </a:buClr>
              <a:buSzPts val="1100"/>
              <a:buFont typeface="Arial"/>
              <a:buNone/>
            </a:pPr>
            <a:r>
              <a:rPr lang="ru" sz="1200">
                <a:solidFill>
                  <a:srgbClr val="212121"/>
                </a:solidFill>
                <a:highlight>
                  <a:srgbClr val="FFFFFF"/>
                </a:highlight>
              </a:rPr>
              <a:t>Так же хочу рассказать про установку плагинов.</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333333"/>
                </a:solidFill>
                <a:highlight>
                  <a:srgbClr val="FFFFFF"/>
                </a:highlight>
              </a:rPr>
              <a:t>Что такое плагины?</a:t>
            </a:r>
            <a:endParaRPr sz="10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333333"/>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b="1" lang="ru" sz="1050" u="sng">
                <a:solidFill>
                  <a:srgbClr val="1155CC"/>
                </a:solidFill>
                <a:highlight>
                  <a:srgbClr val="FFFFFF"/>
                </a:highlight>
                <a:hlinkClick r:id="rId2">
                  <a:extLst>
                    <a:ext uri="{A12FA001-AC4F-418D-AE19-62706E023703}">
                      <ahyp:hlinkClr val="tx"/>
                    </a:ext>
                  </a:extLst>
                </a:hlinkClick>
              </a:rPr>
              <a:t>Плаги́н</a:t>
            </a:r>
            <a:r>
              <a:rPr baseline="30000" lang="ru" sz="1400">
                <a:solidFill>
                  <a:srgbClr val="0645AD"/>
                </a:solidFill>
                <a:highlight>
                  <a:srgbClr val="FFFFFF"/>
                </a:highlight>
                <a:uFill>
                  <a:noFill/>
                </a:uFill>
                <a:hlinkClick r:id="rId3">
                  <a:extLst>
                    <a:ext uri="{A12FA001-AC4F-418D-AE19-62706E023703}">
                      <ahyp:hlinkClr val="tx"/>
                    </a:ext>
                  </a:extLst>
                </a:hlinkClick>
              </a:rPr>
              <a:t>[1]</a:t>
            </a:r>
            <a:r>
              <a:rPr baseline="30000" lang="ru" sz="1400">
                <a:solidFill>
                  <a:srgbClr val="0645AD"/>
                </a:solidFill>
                <a:highlight>
                  <a:srgbClr val="FFFFFF"/>
                </a:highlight>
                <a:uFill>
                  <a:noFill/>
                </a:uFill>
                <a:hlinkClick r:id="rId4">
                  <a:extLst>
                    <a:ext uri="{A12FA001-AC4F-418D-AE19-62706E023703}">
                      <ahyp:hlinkClr val="tx"/>
                    </a:ext>
                  </a:extLst>
                </a:hlinkClick>
              </a:rPr>
              <a:t>[2]</a:t>
            </a:r>
            <a:r>
              <a:rPr lang="ru" sz="1050">
                <a:solidFill>
                  <a:srgbClr val="202122"/>
                </a:solidFill>
                <a:highlight>
                  <a:srgbClr val="FFFFFF"/>
                </a:highlight>
              </a:rPr>
              <a:t> (</a:t>
            </a:r>
            <a:r>
              <a:rPr lang="ru" sz="1050">
                <a:solidFill>
                  <a:srgbClr val="0645AD"/>
                </a:solidFill>
                <a:highlight>
                  <a:srgbClr val="FFFFFF"/>
                </a:highlight>
                <a:uFill>
                  <a:noFill/>
                </a:uFill>
                <a:hlinkClick r:id="rId5">
                  <a:extLst>
                    <a:ext uri="{A12FA001-AC4F-418D-AE19-62706E023703}">
                      <ahyp:hlinkClr val="tx"/>
                    </a:ext>
                  </a:extLst>
                </a:hlinkClick>
              </a:rPr>
              <a:t>англ.</a:t>
            </a:r>
            <a:r>
              <a:rPr lang="ru" sz="1050">
                <a:solidFill>
                  <a:srgbClr val="202122"/>
                </a:solidFill>
                <a:highlight>
                  <a:srgbClr val="FFFFFF"/>
                </a:highlight>
              </a:rPr>
              <a:t> </a:t>
            </a:r>
            <a:r>
              <a:rPr i="1" lang="ru" sz="1050">
                <a:solidFill>
                  <a:srgbClr val="202122"/>
                </a:solidFill>
                <a:highlight>
                  <a:srgbClr val="FFFFFF"/>
                </a:highlight>
              </a:rPr>
              <a:t>plug-in</a:t>
            </a:r>
            <a:r>
              <a:rPr lang="ru" sz="1050">
                <a:solidFill>
                  <a:srgbClr val="202122"/>
                </a:solidFill>
                <a:highlight>
                  <a:srgbClr val="FFFFFF"/>
                </a:highlight>
              </a:rPr>
              <a:t>, от </a:t>
            </a:r>
            <a:r>
              <a:rPr i="1" lang="ru" sz="1050">
                <a:solidFill>
                  <a:srgbClr val="202122"/>
                </a:solidFill>
                <a:highlight>
                  <a:srgbClr val="FFFFFF"/>
                </a:highlight>
              </a:rPr>
              <a:t>plug in</a:t>
            </a:r>
            <a:r>
              <a:rPr lang="ru" sz="1050">
                <a:solidFill>
                  <a:srgbClr val="202122"/>
                </a:solidFill>
                <a:highlight>
                  <a:srgbClr val="FFFFFF"/>
                </a:highlight>
              </a:rPr>
              <a:t> «подключать») — независимо </a:t>
            </a:r>
            <a:r>
              <a:rPr lang="ru" sz="1050">
                <a:solidFill>
                  <a:srgbClr val="0645AD"/>
                </a:solidFill>
                <a:highlight>
                  <a:srgbClr val="FFFFFF"/>
                </a:highlight>
                <a:uFill>
                  <a:noFill/>
                </a:uFill>
                <a:hlinkClick r:id="rId6">
                  <a:extLst>
                    <a:ext uri="{A12FA001-AC4F-418D-AE19-62706E023703}">
                      <ahyp:hlinkClr val="tx"/>
                    </a:ext>
                  </a:extLst>
                </a:hlinkClick>
              </a:rPr>
              <a:t>компилируемый</a:t>
            </a:r>
            <a:r>
              <a:rPr lang="ru" sz="1050">
                <a:solidFill>
                  <a:srgbClr val="202122"/>
                </a:solidFill>
                <a:highlight>
                  <a:srgbClr val="FFFFFF"/>
                </a:highlight>
              </a:rPr>
              <a:t> </a:t>
            </a:r>
            <a:r>
              <a:rPr lang="ru" sz="1050">
                <a:solidFill>
                  <a:srgbClr val="0645AD"/>
                </a:solidFill>
                <a:highlight>
                  <a:srgbClr val="FFFFFF"/>
                </a:highlight>
                <a:uFill>
                  <a:noFill/>
                </a:uFill>
                <a:hlinkClick r:id="rId7">
                  <a:extLst>
                    <a:ext uri="{A12FA001-AC4F-418D-AE19-62706E023703}">
                      <ahyp:hlinkClr val="tx"/>
                    </a:ext>
                  </a:extLst>
                </a:hlinkClick>
              </a:rPr>
              <a:t>программный модуль</a:t>
            </a:r>
            <a:r>
              <a:rPr lang="ru" sz="1050">
                <a:solidFill>
                  <a:srgbClr val="202122"/>
                </a:solidFill>
                <a:highlight>
                  <a:srgbClr val="FFFFFF"/>
                </a:highlight>
              </a:rPr>
              <a:t>, динамически подключаемый к основной </a:t>
            </a:r>
            <a:r>
              <a:rPr lang="ru" sz="1050">
                <a:solidFill>
                  <a:srgbClr val="0645AD"/>
                </a:solidFill>
                <a:highlight>
                  <a:srgbClr val="FFFFFF"/>
                </a:highlight>
                <a:uFill>
                  <a:noFill/>
                </a:uFill>
                <a:hlinkClick r:id="rId8">
                  <a:extLst>
                    <a:ext uri="{A12FA001-AC4F-418D-AE19-62706E023703}">
                      <ahyp:hlinkClr val="tx"/>
                    </a:ext>
                  </a:extLst>
                </a:hlinkClick>
              </a:rPr>
              <a:t>программе</a:t>
            </a:r>
            <a:r>
              <a:rPr lang="ru" sz="1050">
                <a:solidFill>
                  <a:srgbClr val="202122"/>
                </a:solidFill>
                <a:highlight>
                  <a:srgbClr val="FFFFFF"/>
                </a:highlight>
              </a:rPr>
              <a:t> и предназначенный для расширения и/или использования её возможностей. Плагины обычно выполняются в виде </a:t>
            </a:r>
            <a:r>
              <a:rPr lang="ru" sz="1050">
                <a:solidFill>
                  <a:srgbClr val="0645AD"/>
                </a:solidFill>
                <a:highlight>
                  <a:srgbClr val="FFFFFF"/>
                </a:highlight>
                <a:uFill>
                  <a:noFill/>
                </a:uFill>
                <a:hlinkClick r:id="rId9">
                  <a:extLst>
                    <a:ext uri="{A12FA001-AC4F-418D-AE19-62706E023703}">
                      <ahyp:hlinkClr val="tx"/>
                    </a:ext>
                  </a:extLst>
                </a:hlinkClick>
              </a:rPr>
              <a:t>библиотек</a:t>
            </a:r>
            <a:r>
              <a:rPr lang="ru" sz="1050">
                <a:solidFill>
                  <a:srgbClr val="202122"/>
                </a:solidFill>
                <a:highlight>
                  <a:srgbClr val="FFFFFF"/>
                </a:highlight>
              </a:rPr>
              <a:t> общего пользования.</a:t>
            </a:r>
            <a:endParaRPr sz="105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ru" sz="1050">
                <a:solidFill>
                  <a:srgbClr val="202122"/>
                </a:solidFill>
                <a:highlight>
                  <a:srgbClr val="FFFFFF"/>
                </a:highlight>
              </a:rPr>
              <a:t>Для возможности подключения плагинов разработчик основного приложения должен предусмотреть в нем некоторый </a:t>
            </a:r>
            <a:r>
              <a:rPr lang="ru" sz="1050">
                <a:solidFill>
                  <a:srgbClr val="0645AD"/>
                </a:solidFill>
                <a:highlight>
                  <a:srgbClr val="FFFFFF"/>
                </a:highlight>
                <a:uFill>
                  <a:noFill/>
                </a:uFill>
                <a:hlinkClick r:id="rId10">
                  <a:extLst>
                    <a:ext uri="{A12FA001-AC4F-418D-AE19-62706E023703}">
                      <ahyp:hlinkClr val="tx"/>
                    </a:ext>
                  </a:extLst>
                </a:hlinkClick>
              </a:rPr>
              <a:t>программный интерфейс</a:t>
            </a:r>
            <a:r>
              <a:rPr lang="ru" sz="1050">
                <a:solidFill>
                  <a:srgbClr val="202122"/>
                </a:solidFill>
                <a:highlight>
                  <a:srgbClr val="FFFFFF"/>
                </a:highlight>
              </a:rPr>
              <a:t>, а также хотя бы минимальные возможности по управлению набором плагинов. В этом случае возможности программы могут быть расширены сторонними разработчиками. В некоторых приложениях плагины могут настраиваться пользователем дополнительно</a:t>
            </a:r>
            <a:r>
              <a:rPr baseline="30000" lang="ru" sz="1400">
                <a:solidFill>
                  <a:srgbClr val="0645AD"/>
                </a:solidFill>
                <a:highlight>
                  <a:srgbClr val="FFFFFF"/>
                </a:highlight>
                <a:uFill>
                  <a:noFill/>
                </a:uFill>
                <a:hlinkClick r:id="rId11">
                  <a:extLst>
                    <a:ext uri="{A12FA001-AC4F-418D-AE19-62706E023703}">
                      <ahyp:hlinkClr val="tx"/>
                    </a:ext>
                  </a:extLst>
                </a:hlinkClick>
              </a:rPr>
              <a:t>[3]</a:t>
            </a:r>
            <a:endParaRPr sz="105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lnSpc>
                <a:spcPct val="115000"/>
              </a:lnSpc>
              <a:spcBef>
                <a:spcPts val="500"/>
              </a:spcBef>
              <a:spcAft>
                <a:spcPts val="0"/>
              </a:spcAft>
              <a:buNone/>
            </a:pPr>
            <a:r>
              <a:rPr lang="ru" sz="1050">
                <a:solidFill>
                  <a:srgbClr val="202122"/>
                </a:solidFill>
                <a:highlight>
                  <a:srgbClr val="FFFFFF"/>
                </a:highlight>
              </a:rPr>
              <a:t>Так как Jmeter это приложение с открытым исходным кодом, то любая заинтересованная сторона может разрабатывать дополнения для него. Эти дополнения можно использовать в Jmeter. Это активно используется и можно использовать удобные кастомные плагины.</a:t>
            </a:r>
            <a:endParaRPr sz="1050">
              <a:solidFill>
                <a:srgbClr val="202122"/>
              </a:solidFill>
              <a:highlight>
                <a:srgbClr val="FFFFFF"/>
              </a:highlight>
            </a:endParaRPr>
          </a:p>
          <a:p>
            <a:pPr indent="-273685" lvl="0" marL="273685" rtl="0" algn="l">
              <a:spcBef>
                <a:spcPts val="2400"/>
              </a:spcBef>
              <a:spcAft>
                <a:spcPts val="0"/>
              </a:spcAft>
              <a:buClr>
                <a:schemeClr val="dk1"/>
              </a:buClr>
              <a:buSzPts val="1100"/>
              <a:buFont typeface="Arial"/>
              <a:buNone/>
            </a:pPr>
            <a:r>
              <a:rPr lang="ru" sz="1200">
                <a:solidFill>
                  <a:srgbClr val="212121"/>
                </a:solidFill>
                <a:highlight>
                  <a:srgbClr val="FFFFFF"/>
                </a:highlight>
              </a:rPr>
              <a:t>Переходим по </a:t>
            </a:r>
            <a:r>
              <a:rPr lang="ru" sz="1200" u="sng">
                <a:solidFill>
                  <a:srgbClr val="1155CC"/>
                </a:solidFill>
                <a:highlight>
                  <a:srgbClr val="FFFFFF"/>
                </a:highlight>
                <a:hlinkClick r:id="rId12">
                  <a:extLst>
                    <a:ext uri="{A12FA001-AC4F-418D-AE19-62706E023703}">
                      <ahyp:hlinkClr val="tx"/>
                    </a:ext>
                  </a:extLst>
                </a:hlinkClick>
              </a:rPr>
              <a:t>ссылке</a:t>
            </a:r>
            <a:r>
              <a:rPr lang="ru" sz="1200">
                <a:solidFill>
                  <a:srgbClr val="212121"/>
                </a:solidFill>
                <a:highlight>
                  <a:srgbClr val="FFFFFF"/>
                </a:highlight>
              </a:rPr>
              <a:t>, нажимаем на ссылку </a:t>
            </a:r>
            <a:r>
              <a:rPr lang="ru" sz="1200" u="sng">
                <a:solidFill>
                  <a:srgbClr val="1155CC"/>
                </a:solidFill>
                <a:highlight>
                  <a:srgbClr val="FFFFFF"/>
                </a:highlight>
                <a:hlinkClick r:id="rId13">
                  <a:extLst>
                    <a:ext uri="{A12FA001-AC4F-418D-AE19-62706E023703}">
                      <ahyp:hlinkClr val="tx"/>
                    </a:ext>
                  </a:extLst>
                </a:hlinkClick>
              </a:rPr>
              <a:t>JAR file</a:t>
            </a:r>
            <a:r>
              <a:rPr lang="ru" sz="1200">
                <a:solidFill>
                  <a:srgbClr val="212121"/>
                </a:solidFill>
                <a:highlight>
                  <a:srgbClr val="FFFFFF"/>
                </a:highlight>
              </a:rPr>
              <a:t> и переносим скачанную ссылку в папку: </a:t>
            </a:r>
            <a:r>
              <a:rPr lang="ru" sz="1200">
                <a:solidFill>
                  <a:srgbClr val="333333"/>
                </a:solidFill>
                <a:highlight>
                  <a:srgbClr val="DDDDDD"/>
                </a:highlight>
              </a:rPr>
              <a:t>lib/ext</a:t>
            </a:r>
            <a:endParaRPr sz="1050">
              <a:solidFill>
                <a:srgbClr val="202122"/>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422b38c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422b38c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333333"/>
                </a:solidFill>
                <a:highlight>
                  <a:srgbClr val="FFFFFF"/>
                </a:highlight>
              </a:rPr>
              <a:t>Посмотреть каталог плагинов </a:t>
            </a:r>
            <a:r>
              <a:rPr lang="ru" sz="1050">
                <a:solidFill>
                  <a:srgbClr val="337AB7"/>
                </a:solidFill>
                <a:highlight>
                  <a:srgbClr val="FFFFFF"/>
                </a:highlight>
                <a:uFill>
                  <a:noFill/>
                </a:uFill>
                <a:hlinkClick r:id="rId2">
                  <a:extLst>
                    <a:ext uri="{A12FA001-AC4F-418D-AE19-62706E023703}">
                      <ahyp:hlinkClr val="tx"/>
                    </a:ext>
                  </a:extLst>
                </a:hlinkClick>
              </a:rPr>
              <a:t>можно здесь</a:t>
            </a:r>
            <a:r>
              <a:rPr lang="ru" sz="1050">
                <a:solidFill>
                  <a:srgbClr val="333333"/>
                </a:solidFill>
                <a:highlight>
                  <a:srgbClr val="FFFFFF"/>
                </a:highlight>
              </a:rPr>
              <a:t> .</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Здесь можно найти и скачать подходящие для вас плагины для Jmeter</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500"/>
              </a:spcBef>
              <a:spcAft>
                <a:spcPts val="500"/>
              </a:spcAft>
              <a:buClr>
                <a:schemeClr val="dk1"/>
              </a:buClr>
              <a:buSzPts val="1100"/>
              <a:buFont typeface="Arial"/>
              <a:buNone/>
            </a:pPr>
            <a:r>
              <a:t/>
            </a:r>
            <a:endParaRPr sz="1050">
              <a:solidFill>
                <a:srgbClr val="333333"/>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422b38cb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422b38cb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ru" sz="1050">
                <a:solidFill>
                  <a:srgbClr val="333333"/>
                </a:solidFill>
                <a:highlight>
                  <a:srgbClr val="FFFFFF"/>
                </a:highlight>
              </a:rPr>
              <a:t>Я расскажу о популярных плагинах, которые часто используются и в основном их функционал может закрыть основные потребности и их установка.</a:t>
            </a:r>
            <a:endParaRPr sz="1050">
              <a:solidFill>
                <a:srgbClr val="333333"/>
              </a:solidFill>
              <a:highlight>
                <a:srgbClr val="FFFFFF"/>
              </a:highlight>
            </a:endParaRPr>
          </a:p>
          <a:p>
            <a:pPr indent="0" lvl="0" marL="0" rtl="0" algn="l">
              <a:lnSpc>
                <a:spcPct val="115000"/>
              </a:lnSpc>
              <a:spcBef>
                <a:spcPts val="500"/>
              </a:spcBef>
              <a:spcAft>
                <a:spcPts val="0"/>
              </a:spcAft>
              <a:buNone/>
            </a:pPr>
            <a:r>
              <a:t/>
            </a:r>
            <a:endParaRPr sz="1050">
              <a:solidFill>
                <a:srgbClr val="333333"/>
              </a:solidFill>
              <a:highlight>
                <a:srgbClr val="FFFFFF"/>
              </a:highlight>
            </a:endParaRPr>
          </a:p>
          <a:p>
            <a:pPr indent="0" lvl="0" marL="0" rtl="0" algn="l">
              <a:lnSpc>
                <a:spcPct val="115000"/>
              </a:lnSpc>
              <a:spcBef>
                <a:spcPts val="500"/>
              </a:spcBef>
              <a:spcAft>
                <a:spcPts val="500"/>
              </a:spcAft>
              <a:buClr>
                <a:schemeClr val="dk1"/>
              </a:buClr>
              <a:buSzPts val="1100"/>
              <a:buFont typeface="Arial"/>
              <a:buNone/>
            </a:pPr>
            <a:r>
              <a:rPr lang="ru" sz="1050">
                <a:solidFill>
                  <a:srgbClr val="333333"/>
                </a:solidFill>
                <a:highlight>
                  <a:srgbClr val="FFFFFF"/>
                </a:highlight>
              </a:rPr>
              <a:t>Приступим. После того как мы скачали файл плагин менеджер и перенесли его в нужную нам папку, мы открываем JMeter. Чтобы открыть JMeter нам нужно перейти по аналогичному адресу и открыть файл “ApacheJMeter”</a:t>
            </a:r>
            <a:endParaRPr sz="1050">
              <a:solidFill>
                <a:srgbClr val="333333"/>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422b38cb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422b38c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333333"/>
                </a:solidFill>
                <a:highlight>
                  <a:srgbClr val="FFFFFF"/>
                </a:highlight>
              </a:rPr>
              <a:t>Далее после открытия GUI Jmeter в правом верхнем углу будет находиться значок плагин менеджера, либо его можно так же открыть через “Options-&gt;Plugins Manager”</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После того как мы открыли окно плагин менеджера, мы увидим три вкладки:</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Installed Plugins - это те плагины которые уже установлены на наш Jmeter</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Available Plugins - здесь находятся доступные плагины, которые мы будем устанавливать</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Upgrades - здесь находятся находятся плагины которые доступны для обновления</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333333"/>
                </a:solidFill>
                <a:highlight>
                  <a:srgbClr val="FFFFFF"/>
                </a:highlight>
              </a:rPr>
              <a:t>Нам интересна вкладка “Available Plugins”.</a:t>
            </a:r>
            <a:endParaRPr sz="1050">
              <a:solidFill>
                <a:srgbClr val="33333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1aec0912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1aec0912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422b38cb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422b38cb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050">
                <a:solidFill>
                  <a:srgbClr val="333333"/>
                </a:solidFill>
                <a:highlight>
                  <a:srgbClr val="FFFFFF"/>
                </a:highlight>
              </a:rPr>
              <a:t>Необходимо выбрать желаемые плагины из списка:</a:t>
            </a:r>
            <a:endParaRPr sz="10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Для начала я выбрал плагин “Custom Thread Groups”. </a:t>
            </a:r>
            <a:endParaRPr sz="10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При выборе плагина в правом верхнем окне появляется информация о плагине. Здесь находятся ссылка на документацию, где о плагине рассказывается подробнее, так же ссылки на набор плагинов, что добавляется с ним. В нижнем окне показывается добавляемый список библиотек для скачивания. </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Далее в правом верхнем окне отображается описание плагина.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В общих словах - плагин добавляет группу потоков различных конфигураций с различными нагрузками. Это удобно использовать, когда вам нужен различный профиль нагрузки. </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Далее добавляем плагин “Flexible File Writer”</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Плагин Flexible File Writer позволяет записывать результаты тестов в гибком формате, указанном через графический интерфейс.</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Добавляем плагин “PerfMon Servers Performance Monitoring”</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Он нужен для того, чтобы получать метрики с сервера, когда мы будем его нагружать снимая различные показатели сервера. Качаем его для того чтобы понимать, какие ресурсы есть и на каких параметрах работает сервер при различных нагрузках.</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Далее добавляем “Custom Jmeter Functions”</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Ряд дополнительных функций JMeter, которые покрывают больше типичных потребностей.</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“3 Basic Graphs”</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Добавляет три графика, на котором могут отображаться показатели/метрики которые мы будем получать в процессе тестирования:</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5.1. Среднее время ответа</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5.2. Активные виртуальные пользователи сценария</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5.3. Успешные и неуспешные транзакции</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JSON Plugins</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Позволяет извлекать значения из ответов JSON/YAML с использованием синтаксиса JSONPath. Также поставляется JSONPath Assertion.</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7AB7"/>
                </a:solidFill>
                <a:highlight>
                  <a:srgbClr val="FFFFFF"/>
                </a:highlight>
                <a:uFill>
                  <a:noFill/>
                </a:uFill>
                <a:hlinkClick r:id="rId2">
                  <a:extLst>
                    <a:ext uri="{A12FA001-AC4F-418D-AE19-62706E023703}">
                      <ahyp:hlinkClr val="tx"/>
                    </a:ext>
                  </a:extLst>
                </a:hlinkClick>
              </a:rPr>
              <a:t>Throughput Shaping Timer</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Если объяснять по простому, то это некий фильтр нагрузки. Независимо от того сколько у нас виртуальных пользователей, у нас будет на установленный момент времени столько запросов, сколько мы установили. (RPS - запросы в секунду)</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Dummy Sampler</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Этот плагин позволяет создавать учебные/тренировочные запросы</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Distribution/Percentile Graphs</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Этот график будет отображать распределение времени отклика теста. На оси X показано время отклика, сгруппированное по интервалам, а на оси Y количество выборок, содержащихся в каждом интервале.</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Blazmeter Step-by-step Debugger</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Этот плагин позволяет выполнять пошаговую отладку скриптов JMeter.</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KPI vs KPI</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На этом графике показано, как изменяется время отклика в зависимости от количества параллельных потоков. Естественно, серверу требуется больше времени для ответа, когда его одновременно запрашивают много пользователей. Этот график визуализирует такие зависимости.</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295275" lvl="0" marL="457200" rtl="0" algn="l">
              <a:lnSpc>
                <a:spcPct val="115000"/>
              </a:lnSpc>
              <a:spcBef>
                <a:spcPts val="0"/>
              </a:spcBef>
              <a:spcAft>
                <a:spcPts val="0"/>
              </a:spcAft>
              <a:buClr>
                <a:srgbClr val="333333"/>
              </a:buClr>
              <a:buSzPts val="1050"/>
              <a:buAutoNum type="arabicPeriod"/>
            </a:pPr>
            <a:r>
              <a:rPr lang="ru" sz="1050">
                <a:solidFill>
                  <a:srgbClr val="333333"/>
                </a:solidFill>
                <a:highlight>
                  <a:srgbClr val="FFFFFF"/>
                </a:highlight>
              </a:rPr>
              <a:t>5 Additional Graphs</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333333"/>
                </a:solidFill>
                <a:highlight>
                  <a:srgbClr val="FFFFFF"/>
                </a:highlight>
              </a:rPr>
              <a:t>Этот график будет отображать код ответа в секунду, возвращенный во время теста.</a:t>
            </a:r>
            <a:endParaRPr sz="1050">
              <a:solidFill>
                <a:srgbClr val="333333"/>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422b38cb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422b38cb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333333"/>
                </a:solidFill>
                <a:highlight>
                  <a:srgbClr val="FFFFFF"/>
                </a:highlight>
              </a:rPr>
              <a:t>Мы прошлись по основным плагинам и теперь чтобы скачать их и поставить на наш Jmeter нужно нажать на кнопку “Apply Changes and Restart Jmeter”</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None/>
            </a:pPr>
            <a:r>
              <a:rPr lang="ru" sz="1050">
                <a:solidFill>
                  <a:srgbClr val="333333"/>
                </a:solidFill>
                <a:highlight>
                  <a:srgbClr val="FFFFFF"/>
                </a:highlight>
              </a:rPr>
              <a:t>Далее снова открываем плагин менеджер и проверяем, что выбранные нами плагины установлены. </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333333"/>
                </a:solidFill>
                <a:highlight>
                  <a:srgbClr val="FFFFFF"/>
                </a:highlight>
              </a:rPr>
              <a:t>На этом установка плагинов завершена.</a:t>
            </a:r>
            <a:endParaRPr sz="1050">
              <a:solidFill>
                <a:srgbClr val="333333"/>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422b38cb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422b38cb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333333"/>
                </a:solidFill>
                <a:highlight>
                  <a:srgbClr val="FFFFFF"/>
                </a:highlight>
              </a:rPr>
              <a:t>Хотелось бы сразу с корабля на бал и рассказывать о том, как создавать сценарий тестирования и что интересного мне пришлось сделать чтобы профили нагрузки заработали, НО стоит сначала внести немного ясности относительно элементов тест-плана, которые есть в JMeter.</a:t>
            </a:r>
            <a:endParaRPr sz="1050">
              <a:solidFill>
                <a:srgbClr val="333333"/>
              </a:solidFill>
              <a:highlight>
                <a:srgbClr val="FFFFFF"/>
              </a:highlight>
            </a:endParaRPr>
          </a:p>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25000"/>
              </a:lnSpc>
              <a:spcBef>
                <a:spcPts val="2300"/>
              </a:spcBef>
              <a:spcAft>
                <a:spcPts val="0"/>
              </a:spcAft>
              <a:buNone/>
            </a:pPr>
            <a:r>
              <a:rPr b="1" lang="ru" sz="1800">
                <a:solidFill>
                  <a:srgbClr val="2A2F35"/>
                </a:solidFill>
                <a:highlight>
                  <a:srgbClr val="FFFFFF"/>
                </a:highlight>
                <a:latin typeface="Roboto"/>
                <a:ea typeface="Roboto"/>
                <a:cs typeface="Roboto"/>
                <a:sym typeface="Roboto"/>
              </a:rPr>
              <a:t>Группа потоков</a:t>
            </a:r>
            <a:endParaRPr b="1" sz="18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Элементы группы потоков являются начальными точками вашего плана тестирования. Как следует из названия, элементы группы потоков управляют количеством потоков, которые JMeter будет использовать во время теста. Мы также можем контролировать следующее через группу потоков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1900"/>
              </a:spcBef>
              <a:spcAft>
                <a:spcPts val="0"/>
              </a:spcAft>
              <a:buClr>
                <a:schemeClr val="dk1"/>
              </a:buClr>
              <a:buSzPts val="1200"/>
              <a:buFont typeface="Roboto"/>
              <a:buChar char="●"/>
            </a:pPr>
            <a:r>
              <a:rPr lang="ru" sz="1200">
                <a:solidFill>
                  <a:schemeClr val="dk1"/>
                </a:solidFill>
                <a:highlight>
                  <a:srgbClr val="FFFFFF"/>
                </a:highlight>
                <a:latin typeface="Roboto"/>
                <a:ea typeface="Roboto"/>
                <a:cs typeface="Roboto"/>
                <a:sym typeface="Roboto"/>
              </a:rPr>
              <a:t>Установка количества потоков</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ru" sz="1200">
                <a:solidFill>
                  <a:schemeClr val="dk1"/>
                </a:solidFill>
                <a:highlight>
                  <a:srgbClr val="FFFFFF"/>
                </a:highlight>
                <a:latin typeface="Roboto"/>
                <a:ea typeface="Roboto"/>
                <a:cs typeface="Roboto"/>
                <a:sym typeface="Roboto"/>
              </a:rPr>
              <a:t>Установка времени разгона</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ru" sz="1200">
                <a:solidFill>
                  <a:schemeClr val="dk1"/>
                </a:solidFill>
                <a:highlight>
                  <a:srgbClr val="FFFFFF"/>
                </a:highlight>
                <a:latin typeface="Roboto"/>
                <a:ea typeface="Roboto"/>
                <a:cs typeface="Roboto"/>
                <a:sym typeface="Roboto"/>
              </a:rPr>
              <a:t>Установка количества тестовых итераций</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800">
                <a:solidFill>
                  <a:srgbClr val="2A2F35"/>
                </a:solidFill>
                <a:highlight>
                  <a:srgbClr val="FFFFFF"/>
                </a:highlight>
                <a:latin typeface="Roboto"/>
                <a:ea typeface="Roboto"/>
                <a:cs typeface="Roboto"/>
                <a:sym typeface="Roboto"/>
              </a:rPr>
              <a:t>Контроллеры</a:t>
            </a:r>
            <a:endParaRPr b="1" sz="18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JMeter имеет два типа контроллеров — </a:t>
            </a:r>
            <a:r>
              <a:rPr i="1" lang="ru" sz="1200">
                <a:solidFill>
                  <a:schemeClr val="dk1"/>
                </a:solidFill>
                <a:highlight>
                  <a:srgbClr val="FFFFFF"/>
                </a:highlight>
                <a:latin typeface="Roboto"/>
                <a:ea typeface="Roboto"/>
                <a:cs typeface="Roboto"/>
                <a:sym typeface="Roboto"/>
              </a:rPr>
              <a:t>сэмплеры</a:t>
            </a:r>
            <a:r>
              <a:rPr lang="ru" sz="1200">
                <a:solidFill>
                  <a:schemeClr val="dk1"/>
                </a:solidFill>
                <a:highlight>
                  <a:srgbClr val="FFFFFF"/>
                </a:highlight>
                <a:latin typeface="Roboto"/>
                <a:ea typeface="Roboto"/>
                <a:cs typeface="Roboto"/>
                <a:sym typeface="Roboto"/>
              </a:rPr>
              <a:t> и </a:t>
            </a:r>
            <a:r>
              <a:rPr i="1" lang="ru" sz="1200">
                <a:solidFill>
                  <a:schemeClr val="dk1"/>
                </a:solidFill>
                <a:highlight>
                  <a:srgbClr val="FFFFFF"/>
                </a:highlight>
                <a:latin typeface="Roboto"/>
                <a:ea typeface="Roboto"/>
                <a:cs typeface="Roboto"/>
                <a:sym typeface="Roboto"/>
              </a:rPr>
              <a:t>логические контроллеры</a:t>
            </a:r>
            <a:r>
              <a:rPr lang="ru" sz="1200">
                <a:solidFill>
                  <a:schemeClr val="dk1"/>
                </a:solidFill>
                <a:highlight>
                  <a:srgbClr val="FFFFFF"/>
                </a:highlight>
                <a:latin typeface="Roboto"/>
                <a:ea typeface="Roboto"/>
                <a:cs typeface="Roboto"/>
                <a:sym typeface="Roboto"/>
              </a:rPr>
              <a:t> .</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600">
                <a:solidFill>
                  <a:srgbClr val="2A2F35"/>
                </a:solidFill>
                <a:highlight>
                  <a:srgbClr val="FFFFFF"/>
                </a:highlight>
                <a:latin typeface="Roboto"/>
                <a:ea typeface="Roboto"/>
                <a:cs typeface="Roboto"/>
                <a:sym typeface="Roboto"/>
              </a:rPr>
              <a:t>Пробоотборники</a:t>
            </a:r>
            <a:endParaRPr b="1" sz="16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Сэмплеры позволяют JMeter отправлять определенные типы запросов на сервер. Они имитируют запрос пользователя на страницу с целевого сервера. Например, вы можете добавить сэмплер HTTP-запроса, если вам нужно выполнить POST, GET или DELETE для службы HTTP.</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900"/>
              </a:spcBef>
              <a:spcAft>
                <a:spcPts val="0"/>
              </a:spcAft>
              <a:buNone/>
            </a:pPr>
            <a:r>
              <a:rPr lang="ru" sz="1200">
                <a:solidFill>
                  <a:schemeClr val="dk1"/>
                </a:solidFill>
                <a:highlight>
                  <a:srgbClr val="FFFFFF"/>
                </a:highlight>
                <a:latin typeface="Roboto"/>
                <a:ea typeface="Roboto"/>
                <a:cs typeface="Roboto"/>
                <a:sym typeface="Roboto"/>
              </a:rPr>
              <a:t>Некоторые полезные сэмплеры —</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1900"/>
              </a:spcBef>
              <a:spcAft>
                <a:spcPts val="0"/>
              </a:spcAft>
              <a:buClr>
                <a:schemeClr val="dk1"/>
              </a:buClr>
              <a:buSzPts val="1200"/>
              <a:buFont typeface="Roboto"/>
              <a:buChar char="●"/>
            </a:pPr>
            <a:r>
              <a:rPr lang="ru" sz="1200">
                <a:solidFill>
                  <a:schemeClr val="dk1"/>
                </a:solidFill>
                <a:highlight>
                  <a:srgbClr val="FFFFFF"/>
                </a:highlight>
                <a:latin typeface="Roboto"/>
                <a:ea typeface="Roboto"/>
                <a:cs typeface="Roboto"/>
                <a:sym typeface="Roboto"/>
              </a:rPr>
              <a:t>HTTP-запрос</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ru" sz="1200">
                <a:solidFill>
                  <a:schemeClr val="dk1"/>
                </a:solidFill>
                <a:highlight>
                  <a:srgbClr val="FFFFFF"/>
                </a:highlight>
                <a:latin typeface="Roboto"/>
                <a:ea typeface="Roboto"/>
                <a:cs typeface="Roboto"/>
                <a:sym typeface="Roboto"/>
              </a:rPr>
              <a:t>FTP-запрос</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ru" sz="1200">
                <a:solidFill>
                  <a:schemeClr val="dk1"/>
                </a:solidFill>
                <a:highlight>
                  <a:srgbClr val="FFFFFF"/>
                </a:highlight>
                <a:latin typeface="Roboto"/>
                <a:ea typeface="Roboto"/>
                <a:cs typeface="Roboto"/>
                <a:sym typeface="Roboto"/>
              </a:rPr>
              <a:t>Запрос JDBC</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ru" sz="1200">
                <a:solidFill>
                  <a:schemeClr val="dk1"/>
                </a:solidFill>
                <a:highlight>
                  <a:srgbClr val="FFFFFF"/>
                </a:highlight>
                <a:latin typeface="Roboto"/>
                <a:ea typeface="Roboto"/>
                <a:cs typeface="Roboto"/>
                <a:sym typeface="Roboto"/>
              </a:rPr>
              <a:t>Java-запрос</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ru" sz="1200">
                <a:solidFill>
                  <a:schemeClr val="dk1"/>
                </a:solidFill>
                <a:highlight>
                  <a:srgbClr val="FFFFFF"/>
                </a:highlight>
                <a:latin typeface="Roboto"/>
                <a:ea typeface="Roboto"/>
                <a:cs typeface="Roboto"/>
                <a:sym typeface="Roboto"/>
              </a:rPr>
              <a:t>Запрос SOAP / XML</a:t>
            </a:r>
            <a:endParaRPr sz="1200">
              <a:solidFill>
                <a:schemeClr val="dk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ru" sz="1200">
                <a:solidFill>
                  <a:schemeClr val="dk1"/>
                </a:solidFill>
                <a:highlight>
                  <a:srgbClr val="FFFFFF"/>
                </a:highlight>
                <a:latin typeface="Roboto"/>
                <a:ea typeface="Roboto"/>
                <a:cs typeface="Roboto"/>
                <a:sym typeface="Roboto"/>
              </a:rPr>
              <a:t>RPC-запросы</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600">
                <a:solidFill>
                  <a:srgbClr val="2A2F35"/>
                </a:solidFill>
                <a:highlight>
                  <a:srgbClr val="FFFFFF"/>
                </a:highlight>
                <a:latin typeface="Roboto"/>
                <a:ea typeface="Roboto"/>
                <a:cs typeface="Roboto"/>
                <a:sym typeface="Roboto"/>
              </a:rPr>
              <a:t>Логические контроллеры</a:t>
            </a:r>
            <a:endParaRPr b="1" sz="16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Логические контроллеры позволяют контролировать порядок обработки сэмплеров в потоке. Логические контроллеры могут изменять порядок запроса, поступающего от любого из их дочерних элементов. Вот некоторые примеры: контроллер ForEach, контроллер while, контроллер цикла, контроллер IF, контроллер времени выполнения, контроллер чередования, контроллер пропускной способности и контроллер однократного запуска.</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600">
                <a:solidFill>
                  <a:srgbClr val="2A2F35"/>
                </a:solidFill>
                <a:highlight>
                  <a:srgbClr val="FFFFFF"/>
                </a:highlight>
                <a:latin typeface="Roboto"/>
                <a:ea typeface="Roboto"/>
                <a:cs typeface="Roboto"/>
                <a:sym typeface="Roboto"/>
              </a:rPr>
              <a:t>Тестовые фрагменты</a:t>
            </a:r>
            <a:endParaRPr b="1" sz="16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Тестовый фрагмент — это особый тип элемента, размещенный на том же уровне, что и элемент группы потоков. Он отличается от группы потоков тем, что он не выполняется, если на него не ссылается ни контроллер модуля, ни контроллер Include_Controller. Этот элемент предназначен исключительно для повторного использования кода в планах тестирования.</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800">
                <a:solidFill>
                  <a:srgbClr val="2A2F35"/>
                </a:solidFill>
                <a:highlight>
                  <a:srgbClr val="FFFFFF"/>
                </a:highlight>
                <a:latin typeface="Roboto"/>
                <a:ea typeface="Roboto"/>
                <a:cs typeface="Roboto"/>
                <a:sym typeface="Roboto"/>
              </a:rPr>
              <a:t>Слушатели</a:t>
            </a:r>
            <a:endParaRPr b="1" sz="18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Слушатели позволяют просматривать результаты сэмплеров в виде таблиц, графиков, деревьев или простого текста в некоторых файлах журналов. Они обеспечивают визуальный доступ к данным, собранным JMeter о тестовых примерах, когда выполняется компонент Sampler в JMeter.</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900"/>
              </a:spcBef>
              <a:spcAft>
                <a:spcPts val="0"/>
              </a:spcAft>
              <a:buNone/>
            </a:pPr>
            <a:r>
              <a:rPr lang="ru" sz="1200">
                <a:solidFill>
                  <a:schemeClr val="dk1"/>
                </a:solidFill>
                <a:highlight>
                  <a:srgbClr val="FFFFFF"/>
                </a:highlight>
                <a:latin typeface="Roboto"/>
                <a:ea typeface="Roboto"/>
                <a:cs typeface="Roboto"/>
                <a:sym typeface="Roboto"/>
              </a:rPr>
              <a:t>Слушатели могут быть добавлены в любом месте теста, в том числе непосредственно под планом тестирования. Они будут собирать данные только от элементов на их уровне или ниже.</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800">
                <a:solidFill>
                  <a:srgbClr val="2A2F35"/>
                </a:solidFill>
                <a:highlight>
                  <a:srgbClr val="FFFFFF"/>
                </a:highlight>
                <a:latin typeface="Roboto"/>
                <a:ea typeface="Roboto"/>
                <a:cs typeface="Roboto"/>
                <a:sym typeface="Roboto"/>
              </a:rPr>
              <a:t>Таймеры</a:t>
            </a:r>
            <a:endParaRPr b="1" sz="18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По умолчанию поток JMeter отправляет запросы без остановки между каждым сэмплером. Это может быть не то, что вы хотите. Вы можете добавить элемент таймера, который позволяет вам определять период ожидания между каждым запросом.</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800">
                <a:solidFill>
                  <a:srgbClr val="2A2F35"/>
                </a:solidFill>
                <a:highlight>
                  <a:srgbClr val="FFFFFF"/>
                </a:highlight>
                <a:latin typeface="Roboto"/>
                <a:ea typeface="Roboto"/>
                <a:cs typeface="Roboto"/>
                <a:sym typeface="Roboto"/>
              </a:rPr>
              <a:t>Утверждения</a:t>
            </a:r>
            <a:endParaRPr b="1" sz="18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Утверждения позволяют вам включить некоторые проверочные тесты в ответ на ваш запрос, сделанный с помощью пробоотборника. Используя утверждения, вы можете доказать, что ваше приложение возвращает правильные данные. JMeter выделяет, когда утверждение не выполняется.</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800">
                <a:solidFill>
                  <a:srgbClr val="2A2F35"/>
                </a:solidFill>
                <a:highlight>
                  <a:srgbClr val="FFFFFF"/>
                </a:highlight>
                <a:latin typeface="Roboto"/>
                <a:ea typeface="Roboto"/>
                <a:cs typeface="Roboto"/>
                <a:sym typeface="Roboto"/>
              </a:rPr>
              <a:t>Элементы конфигурации</a:t>
            </a:r>
            <a:endParaRPr b="1" sz="18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Элементы конфигурации позволяют создавать значения по умолчанию и переменные, которые будут использоваться сэмплерами. Они используются для добавления или изменения запросов, сделанных Samplers.</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900"/>
              </a:spcBef>
              <a:spcAft>
                <a:spcPts val="0"/>
              </a:spcAft>
              <a:buNone/>
            </a:pPr>
            <a:r>
              <a:rPr lang="ru" sz="1200">
                <a:solidFill>
                  <a:schemeClr val="dk1"/>
                </a:solidFill>
                <a:highlight>
                  <a:srgbClr val="FFFFFF"/>
                </a:highlight>
                <a:latin typeface="Roboto"/>
                <a:ea typeface="Roboto"/>
                <a:cs typeface="Roboto"/>
                <a:sym typeface="Roboto"/>
              </a:rPr>
              <a:t>Они выполняются в начале области, частью которой они являются, перед любыми сэмплерами, расположенными в той же области. Следовательно, элемент конфигурации доступен только изнутри ветви, в которой он находится.</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800">
                <a:solidFill>
                  <a:srgbClr val="2A2F35"/>
                </a:solidFill>
                <a:highlight>
                  <a:srgbClr val="FFFFFF"/>
                </a:highlight>
                <a:latin typeface="Roboto"/>
                <a:ea typeface="Roboto"/>
                <a:cs typeface="Roboto"/>
                <a:sym typeface="Roboto"/>
              </a:rPr>
              <a:t>Элементы препроцессора</a:t>
            </a:r>
            <a:endParaRPr b="1" sz="18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Элемент препроцессора — это то, что выполняется непосредственно перед выполнением сэмплера. Они часто используются для изменения настроек образца запроса непосредственно перед его выполнением или для обновления переменных, которые не извлекаются из текста ответа.</a:t>
            </a:r>
            <a:endParaRPr sz="1200">
              <a:solidFill>
                <a:schemeClr val="dk1"/>
              </a:solidFill>
              <a:highlight>
                <a:srgbClr val="FFFFFF"/>
              </a:highlight>
              <a:latin typeface="Roboto"/>
              <a:ea typeface="Roboto"/>
              <a:cs typeface="Roboto"/>
              <a:sym typeface="Roboto"/>
            </a:endParaRPr>
          </a:p>
          <a:p>
            <a:pPr indent="0" lvl="0" marL="0" rtl="0" algn="l">
              <a:lnSpc>
                <a:spcPct val="125000"/>
              </a:lnSpc>
              <a:spcBef>
                <a:spcPts val="2300"/>
              </a:spcBef>
              <a:spcAft>
                <a:spcPts val="0"/>
              </a:spcAft>
              <a:buNone/>
            </a:pPr>
            <a:r>
              <a:rPr b="1" lang="ru" sz="1800">
                <a:solidFill>
                  <a:srgbClr val="2A2F35"/>
                </a:solidFill>
                <a:highlight>
                  <a:srgbClr val="FFFFFF"/>
                </a:highlight>
                <a:latin typeface="Roboto"/>
                <a:ea typeface="Roboto"/>
                <a:cs typeface="Roboto"/>
                <a:sym typeface="Roboto"/>
              </a:rPr>
              <a:t>Элементы постпроцессора</a:t>
            </a:r>
            <a:endParaRPr b="1" sz="1800">
              <a:solidFill>
                <a:srgbClr val="2A2F35"/>
              </a:solidFill>
              <a:highlight>
                <a:srgbClr val="FFFFFF"/>
              </a:highlight>
              <a:latin typeface="Roboto"/>
              <a:ea typeface="Roboto"/>
              <a:cs typeface="Roboto"/>
              <a:sym typeface="Roboto"/>
            </a:endParaRPr>
          </a:p>
          <a:p>
            <a:pPr indent="0" lvl="0" marL="0" rtl="0" algn="l">
              <a:lnSpc>
                <a:spcPct val="115000"/>
              </a:lnSpc>
              <a:spcBef>
                <a:spcPts val="1100"/>
              </a:spcBef>
              <a:spcAft>
                <a:spcPts val="0"/>
              </a:spcAft>
              <a:buNone/>
            </a:pPr>
            <a:r>
              <a:rPr lang="ru" sz="1200">
                <a:solidFill>
                  <a:schemeClr val="dk1"/>
                </a:solidFill>
                <a:highlight>
                  <a:srgbClr val="FFFFFF"/>
                </a:highlight>
                <a:latin typeface="Roboto"/>
                <a:ea typeface="Roboto"/>
                <a:cs typeface="Roboto"/>
                <a:sym typeface="Roboto"/>
              </a:rPr>
              <a:t>Постпроцессор выполняется после того, как сэмплер завершает свое выполнение. Этот элемент чаще всего используется для обработки данных ответа, например, для извлечения определенного значения для последующего использования.</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90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lnSpc>
                <a:spcPct val="115000"/>
              </a:lnSpc>
              <a:spcBef>
                <a:spcPts val="1900"/>
              </a:spcBef>
              <a:spcAft>
                <a:spcPts val="0"/>
              </a:spcAft>
              <a:buClr>
                <a:schemeClr val="dk1"/>
              </a:buClr>
              <a:buSzPts val="1100"/>
              <a:buFont typeface="Arial"/>
              <a:buNone/>
            </a:pPr>
            <a:r>
              <a:t/>
            </a:r>
            <a:endParaRPr sz="1050">
              <a:solidFill>
                <a:srgbClr val="333333"/>
              </a:solidFill>
              <a:highlight>
                <a:srgbClr val="FFFFF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422b38cb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422b38cb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Ну теперь можно начать. Далее расскажу о том записывать сценарий используя прокси через стандартный JMeter, чтобы не вбивать каждый семплер ручками и всё всё всё прописывать руками. Если ты используешь это как туториал, то не спеши повторять, далее расскажу про вещь более удобную. Но об этом рекордере не стоит промолчать, так вот: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Нажмите на кнопку “Templates” и в единственном выпадающем списке выберите значение “Recording”, далее нажмите на кнопку “Create”. </a:t>
            </a:r>
            <a:endParaRPr sz="1050">
              <a:solidFill>
                <a:srgbClr val="212121"/>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422b38cb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422b38cb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Нажимаем на появившийся рекордер - “</a:t>
            </a:r>
            <a:r>
              <a:rPr lang="ru" sz="1050">
                <a:solidFill>
                  <a:srgbClr val="444444"/>
                </a:solidFill>
                <a:highlight>
                  <a:srgbClr val="FFFFFF"/>
                </a:highlight>
              </a:rPr>
              <a:t>HTTP(S) Test Script Recorder</a:t>
            </a:r>
            <a:r>
              <a:rPr lang="ru" sz="1050">
                <a:solidFill>
                  <a:srgbClr val="212121"/>
                </a:solidFill>
                <a:highlight>
                  <a:srgbClr val="FFFFFF"/>
                </a:highlight>
              </a:rPr>
              <a:t>”.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Необходимо обратить внимание на поле “Port” в блоке глобальных настроек, чтобы посмотреть значение, которое необходимо ввести на вашем девайсе.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422b38cb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422b38cb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Настроим девайс.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Чтобы прокси вашего девайса смотрело на Jmeter, необходимо выполнить следующее:</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Так как я использую девайс на iOS, я буду рассказывать про него. Открываем настройки, подключаемся предварительно к одной сети с нашей машиной на которой стоит Jmeter, далее в списке сетей возможных для вай фай подключения выбираем ту к которой подключены и нажимаем на кнопку инфо в этой строке. Скролим экран до самого конца и изменяем настройку прокси.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422b38cb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422b38cb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В первом блоке появившегося экрана изменяем значение на “Вручную”. В появившихся полях сначала вводим IP адрес машины, далее вводим ранее упомянутый порт в “</a:t>
            </a:r>
            <a:r>
              <a:rPr lang="ru" sz="1050">
                <a:solidFill>
                  <a:srgbClr val="444444"/>
                </a:solidFill>
                <a:highlight>
                  <a:srgbClr val="FFFFFF"/>
                </a:highlight>
              </a:rPr>
              <a:t>HTTP(S) Test Script Recorder</a:t>
            </a:r>
            <a:r>
              <a:rPr lang="ru" sz="1050">
                <a:solidFill>
                  <a:srgbClr val="212121"/>
                </a:solidFill>
                <a:highlight>
                  <a:srgbClr val="FFFFFF"/>
                </a:highlight>
              </a:rPr>
              <a:t>” и сохраняем изменения. Проверяем что настройки прокси сохранились.</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2422b38cb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2422b38cb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На девайсе открываем приложение и задействуем API которое желаем записать в Jmeter.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422b38cb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422b38cb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По окончанию записи скрипта (нажатие на кнопку “Stop” в “HTTP(S) Test Script Recorder”) наши запросы должны появиться в “Recording Controller”. С написанным сценарием можно в дальнейшем полноценно работать. </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a:p>
            <a:pPr indent="0" lvl="0" marL="0" rtl="0" algn="l">
              <a:lnSpc>
                <a:spcPct val="115000"/>
              </a:lnSpc>
              <a:spcBef>
                <a:spcPts val="0"/>
              </a:spcBef>
              <a:spcAft>
                <a:spcPts val="0"/>
              </a:spcAft>
              <a:buNone/>
            </a:pPr>
            <a:r>
              <a:rPr lang="ru" sz="1050">
                <a:solidFill>
                  <a:srgbClr val="212121"/>
                </a:solidFill>
                <a:highlight>
                  <a:srgbClr val="FFFFFF"/>
                </a:highlight>
              </a:rPr>
              <a:t>На самом деле мне не нравится как записывает сценарий Jmeter. Так же успел столкнутся с замороченной системой сертификатов Jmeter, что не может не надоедать, так как обновлением сертификата приходится заниматься каждые 7 дней.</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В процессе поиска решения проблемы с Jmeter сертификатом я наткнулся на более удобный вариант записи сценария.</a:t>
            </a:r>
            <a:endParaRPr sz="1050">
              <a:solidFill>
                <a:srgbClr val="212121"/>
              </a:solidFill>
              <a:highlight>
                <a:srgbClr val="FFFFFF"/>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422b38cb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422b38cb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ru" sz="1050">
                <a:solidFill>
                  <a:srgbClr val="212121"/>
                </a:solidFill>
                <a:highlight>
                  <a:srgbClr val="FFFFFF"/>
                </a:highlight>
              </a:rPr>
              <a:t>Этим вариантом оказался прокси-рекордер BlazeMeter.</a:t>
            </a:r>
            <a:endParaRPr b="1"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Выше я рассказывал о этой компании, ранее я был знаком с расширением BlazeMeter для браузера Google Chrome. Это расширение позволяет очень легко записывать сценарий из веб-браузера. Но оказалось у них существует ещё и </a:t>
            </a:r>
            <a:r>
              <a:rPr lang="ru" sz="1050" u="sng">
                <a:solidFill>
                  <a:srgbClr val="1155CC"/>
                </a:solidFill>
                <a:highlight>
                  <a:srgbClr val="FFFFFF"/>
                </a:highlight>
                <a:hlinkClick r:id="rId2">
                  <a:extLst>
                    <a:ext uri="{A12FA001-AC4F-418D-AE19-62706E023703}">
                      <ahyp:hlinkClr val="tx"/>
                    </a:ext>
                  </a:extLst>
                </a:hlinkClick>
              </a:rPr>
              <a:t>прокси-рекордер</a:t>
            </a:r>
            <a:r>
              <a:rPr lang="ru" sz="1050">
                <a:solidFill>
                  <a:srgbClr val="212121"/>
                </a:solidFill>
                <a:highlight>
                  <a:srgbClr val="FFFFFF"/>
                </a:highlight>
              </a:rPr>
              <a:t>, который очень подходит для моих целей.</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Для того чтобы использовать данный прокси-рекордер необходимо также установить сертификат, но уже именно на ваш девайс, с которого вы желаете перехватить запросы на сервер.</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Для того чтобы установить данный сертификат, необходимы следующие действия:</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295275" lvl="0" marL="457200" rtl="0" algn="l">
              <a:lnSpc>
                <a:spcPct val="115000"/>
              </a:lnSpc>
              <a:spcBef>
                <a:spcPts val="0"/>
              </a:spcBef>
              <a:spcAft>
                <a:spcPts val="0"/>
              </a:spcAft>
              <a:buClr>
                <a:srgbClr val="212121"/>
              </a:buClr>
              <a:buSzPts val="1050"/>
              <a:buAutoNum type="arabicPeriod"/>
            </a:pPr>
            <a:r>
              <a:rPr lang="ru" sz="1050">
                <a:solidFill>
                  <a:srgbClr val="212121"/>
                </a:solidFill>
                <a:highlight>
                  <a:srgbClr val="FFFFFF"/>
                </a:highlight>
              </a:rPr>
              <a:t>Отройте веб-браузер</a:t>
            </a:r>
            <a:endParaRPr sz="1050">
              <a:solidFill>
                <a:srgbClr val="212121"/>
              </a:solidFill>
              <a:highlight>
                <a:srgbClr val="FFFFFF"/>
              </a:highlight>
            </a:endParaRPr>
          </a:p>
          <a:p>
            <a:pPr indent="-295275" lvl="0" marL="457200" rtl="0" algn="l">
              <a:lnSpc>
                <a:spcPct val="115000"/>
              </a:lnSpc>
              <a:spcBef>
                <a:spcPts val="0"/>
              </a:spcBef>
              <a:spcAft>
                <a:spcPts val="0"/>
              </a:spcAft>
              <a:buClr>
                <a:srgbClr val="212121"/>
              </a:buClr>
              <a:buSzPts val="1050"/>
              <a:buAutoNum type="arabicPeriod"/>
            </a:pPr>
            <a:r>
              <a:rPr lang="ru" sz="1050">
                <a:solidFill>
                  <a:srgbClr val="212121"/>
                </a:solidFill>
                <a:highlight>
                  <a:srgbClr val="FFFFFF"/>
                </a:highlight>
              </a:rPr>
              <a:t>Перейдите по ссылке </a:t>
            </a:r>
            <a:r>
              <a:rPr lang="ru" sz="1050" u="sng">
                <a:solidFill>
                  <a:srgbClr val="1155CC"/>
                </a:solidFill>
                <a:highlight>
                  <a:srgbClr val="FFFFFF"/>
                </a:highlight>
                <a:hlinkClick r:id="rId3">
                  <a:extLst>
                    <a:ext uri="{A12FA001-AC4F-418D-AE19-62706E023703}">
                      <ahyp:hlinkClr val="tx"/>
                    </a:ext>
                  </a:extLst>
                </a:hlinkClick>
              </a:rPr>
              <a:t>https://a.blazemeter.com/app/recorder/#/</a:t>
            </a:r>
            <a:r>
              <a:rPr lang="ru" sz="1050">
                <a:solidFill>
                  <a:srgbClr val="212121"/>
                </a:solidFill>
                <a:highlight>
                  <a:srgbClr val="FFFFFF"/>
                </a:highlight>
              </a:rPr>
              <a:t> </a:t>
            </a:r>
            <a:endParaRPr sz="1050">
              <a:solidFill>
                <a:srgbClr val="212121"/>
              </a:solidFill>
              <a:highlight>
                <a:srgbClr val="FFFFFF"/>
              </a:highlight>
            </a:endParaRPr>
          </a:p>
          <a:p>
            <a:pPr indent="-295275" lvl="0" marL="457200" rtl="0" algn="l">
              <a:lnSpc>
                <a:spcPct val="115000"/>
              </a:lnSpc>
              <a:spcBef>
                <a:spcPts val="0"/>
              </a:spcBef>
              <a:spcAft>
                <a:spcPts val="0"/>
              </a:spcAft>
              <a:buClr>
                <a:srgbClr val="212121"/>
              </a:buClr>
              <a:buSzPts val="1050"/>
              <a:buAutoNum type="arabicPeriod"/>
            </a:pPr>
            <a:r>
              <a:rPr lang="ru" sz="1050">
                <a:solidFill>
                  <a:srgbClr val="212121"/>
                </a:solidFill>
                <a:highlight>
                  <a:srgbClr val="FFFFFF"/>
                </a:highlight>
              </a:rPr>
              <a:t>Создайте прокси нажав на кнопку “Create Proxy”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21aec0912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21aec0912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422b38cb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422b38cb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Мы получим страницу с нужными нам данными: хост, порт, юзернейм, пароль, ссылку на сайт откуда нужно загружать сертификат. Примечание: наш сертификат будет валиден лишь 24 часа!</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422b38cb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422b38cb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Берем наш девайс переходим в “Настройки” -&gt; “WI-FI” -&gt; подключаемся к общей сети с нашим ПК, и переходим в настройки сети, скролим экран до блока “HTTP PROXY” -&gt; Configure Proxy -&gt; Manual -&gt; в появившихся полях “Server” и “Port” заполняем данными которые отображены на странице рекордера (Указал на скриншоте) и сохраняем изменения. </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43d8e74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43d8e74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Далее открываем мобильный браузер “Safari”. И переходим по адресу - </a:t>
            </a:r>
            <a:r>
              <a:rPr lang="ru" sz="1050" u="sng">
                <a:solidFill>
                  <a:srgbClr val="1155CC"/>
                </a:solidFill>
                <a:highlight>
                  <a:srgbClr val="F5F7FA"/>
                </a:highlight>
                <a:hlinkClick r:id="rId2">
                  <a:extLst>
                    <a:ext uri="{A12FA001-AC4F-418D-AE19-62706E023703}">
                      <ahyp:hlinkClr val="tx"/>
                    </a:ext>
                  </a:extLst>
                </a:hlinkClick>
              </a:rPr>
              <a:t>http://mitm.it</a:t>
            </a:r>
            <a:r>
              <a:rPr lang="ru" sz="1050">
                <a:solidFill>
                  <a:srgbClr val="212121"/>
                </a:solidFill>
                <a:highlight>
                  <a:srgbClr val="F5F7FA"/>
                </a:highlight>
              </a:rPr>
              <a:t> </a:t>
            </a:r>
            <a:endParaRPr sz="1050">
              <a:solidFill>
                <a:srgbClr val="212121"/>
              </a:solidFill>
              <a:highlight>
                <a:srgbClr val="F5F7FA"/>
              </a:highlight>
            </a:endParaRPr>
          </a:p>
          <a:p>
            <a:pPr indent="0" lvl="0" marL="45720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0" lvl="0" marL="0" rtl="0" algn="l">
              <a:lnSpc>
                <a:spcPct val="115000"/>
              </a:lnSpc>
              <a:spcBef>
                <a:spcPts val="0"/>
              </a:spcBef>
              <a:spcAft>
                <a:spcPts val="0"/>
              </a:spcAft>
              <a:buNone/>
            </a:pPr>
            <a:r>
              <a:rPr lang="ru" sz="1050">
                <a:solidFill>
                  <a:srgbClr val="212121"/>
                </a:solidFill>
                <a:highlight>
                  <a:srgbClr val="FFFFFF"/>
                </a:highlight>
              </a:rPr>
              <a:t>На появившейся странице выбираем ОС нашего девайса. В моем случае это iOS. Нажимаем кнопку “Allow” в появившемся уведомлении.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43d8e745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43d8e745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Далее в появившемся поп-апе выбираем “iPhone” и в следующем поп-апе видим уведомление о том, что профиль скачан. Осталось его установить.</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a:p>
            <a:pPr indent="0" lvl="0" marL="0" rtl="0" algn="l">
              <a:lnSpc>
                <a:spcPct val="115000"/>
              </a:lnSpc>
              <a:spcBef>
                <a:spcPts val="0"/>
              </a:spcBef>
              <a:spcAft>
                <a:spcPts val="0"/>
              </a:spcAft>
              <a:buNone/>
            </a:pPr>
            <a:r>
              <a:rPr lang="ru" sz="1050">
                <a:solidFill>
                  <a:srgbClr val="212121"/>
                </a:solidFill>
                <a:highlight>
                  <a:srgbClr val="FFFFFF"/>
                </a:highlight>
              </a:rPr>
              <a:t>Переходим в настройки -&gt; Profile Download -&gt; Видим наш скачанный профиль и выбираем его. Нажимаем на кнопку “Установить”.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43d8e74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43d8e74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Вводим пароль устройства. Снова нажимаем на кнопку “Install”. Подтверждаем своё действие. Видим, что наш профиль успешно установлен. </a:t>
            </a:r>
            <a:endParaRPr sz="1050">
              <a:solidFill>
                <a:srgbClr val="21212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43d8e745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43d8e745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Далее нам нужно выйти на экран настроек и выполнить следующие шаги: General -&gt; About -&gt; Certificate Trust Settings -&gt; в строке mitmproxy активируем свитч. Появляется уведомление о том, что при включении этого сертификата данные будут доступны третьим лицам. Нажимаем на кнопку “Продолжить”. Мы активировали наш сертификат! </a:t>
            </a:r>
            <a:endParaRPr sz="1050">
              <a:solidFill>
                <a:srgbClr val="21212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43d8e745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43d8e745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Далее на сайте рекордера нажимаем на кнопку записи и выполняем сценарий на девайсе.</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43d8e745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43d8e745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При нажатии на кнопку паузы запись сценария останавливается и становятся доступны кнопки для экспорта загруженного сценария на наш ПК. Нажимаем на кнопку JMX. Это нужный нам формат для с файлом в Jmeter.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43d8e745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43d8e745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Далее перекидываем файл в папку /bin и открываем наш Jmeter. В Jmeter нажимаем на кнопку “Open” и выбираем наш сценарий и снова нажимаем на кнопку “Open”.</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Мы получаем вот такой сценарий с которым продолжим работать. </a:t>
            </a:r>
            <a:endParaRPr sz="1050">
              <a:solidFill>
                <a:srgbClr val="212121"/>
              </a:solidFill>
              <a:highlight>
                <a:srgbClr val="FFFFFF"/>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43d8e745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43d8e745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Чтобы получить желаемое, мы уберем лишние методы, которые записывались в момент прохождения сценария по написанному профилю нагрузки.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0" lvl="0" marL="0" rtl="0" algn="l">
              <a:lnSpc>
                <a:spcPct val="115000"/>
              </a:lnSpc>
              <a:spcBef>
                <a:spcPts val="0"/>
              </a:spcBef>
              <a:spcAft>
                <a:spcPts val="0"/>
              </a:spcAft>
              <a:buNone/>
            </a:pPr>
            <a:r>
              <a:rPr lang="ru" sz="1050">
                <a:solidFill>
                  <a:srgbClr val="212121"/>
                </a:solidFill>
                <a:highlight>
                  <a:srgbClr val="FFFFFF"/>
                </a:highlight>
              </a:rPr>
              <a:t>Зажимаем Ctrl и выделяем ненужные методы </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Готово! В Thread Group остались нужные нам методы.</a:t>
            </a:r>
            <a:endParaRPr sz="1050">
              <a:solidFill>
                <a:srgbClr val="21212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1aec0912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1aec0912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685" lvl="0" marL="273685" rtl="0" algn="l">
              <a:spcBef>
                <a:spcPts val="2400"/>
              </a:spcBef>
              <a:spcAft>
                <a:spcPts val="0"/>
              </a:spcAft>
              <a:buClr>
                <a:schemeClr val="dk1"/>
              </a:buClr>
              <a:buSzPts val="1100"/>
              <a:buFont typeface="Arial"/>
              <a:buNone/>
            </a:pPr>
            <a:r>
              <a:rPr b="1" lang="ru" sz="1200">
                <a:solidFill>
                  <a:srgbClr val="212121"/>
                </a:solidFill>
                <a:highlight>
                  <a:srgbClr val="FFFFFF"/>
                </a:highlight>
              </a:rPr>
              <a:t>Нагрузочное тестирование</a:t>
            </a:r>
            <a:r>
              <a:rPr lang="ru" sz="1200">
                <a:solidFill>
                  <a:srgbClr val="212121"/>
                </a:solidFill>
                <a:highlight>
                  <a:srgbClr val="FFFFFF"/>
                </a:highlight>
              </a:rPr>
              <a:t> - Нагрузочное тестирование исследует способность системы обрабатывать растущие объемы ожидаемой реалистичной нагрузки, порождаемой запросами на совершение транзакций контролируемым числом одновременно работающих пользователей или процессов. </a:t>
            </a:r>
            <a:endParaRPr sz="1200">
              <a:solidFill>
                <a:srgbClr val="212121"/>
              </a:solidFill>
              <a:highlight>
                <a:srgbClr val="FFFFFF"/>
              </a:highlight>
            </a:endParaRPr>
          </a:p>
          <a:p>
            <a:pPr indent="-273685" lvl="0" marL="273685" rtl="0" algn="l">
              <a:spcBef>
                <a:spcPts val="2400"/>
              </a:spcBef>
              <a:spcAft>
                <a:spcPts val="0"/>
              </a:spcAft>
              <a:buClr>
                <a:schemeClr val="dk1"/>
              </a:buClr>
              <a:buSzPts val="1100"/>
              <a:buFont typeface="Arial"/>
              <a:buNone/>
            </a:pPr>
            <a:r>
              <a:rPr b="1" lang="ru" sz="1200">
                <a:solidFill>
                  <a:srgbClr val="212121"/>
                </a:solidFill>
                <a:highlight>
                  <a:srgbClr val="FFFFFF"/>
                </a:highlight>
              </a:rPr>
              <a:t>Стрессовое тестирование</a:t>
            </a:r>
            <a:r>
              <a:rPr lang="ru" sz="1200">
                <a:solidFill>
                  <a:srgbClr val="212121"/>
                </a:solidFill>
                <a:highlight>
                  <a:srgbClr val="FFFFFF"/>
                </a:highlight>
              </a:rPr>
              <a:t> -</a:t>
            </a:r>
            <a:r>
              <a:rPr b="1" lang="ru" sz="1200">
                <a:solidFill>
                  <a:srgbClr val="212121"/>
                </a:solidFill>
                <a:highlight>
                  <a:srgbClr val="FFFFFF"/>
                </a:highlight>
              </a:rPr>
              <a:t> </a:t>
            </a:r>
            <a:r>
              <a:rPr lang="ru" sz="1200">
                <a:solidFill>
                  <a:srgbClr val="212121"/>
                </a:solidFill>
                <a:highlight>
                  <a:srgbClr val="FFFFFF"/>
                </a:highlight>
              </a:rPr>
              <a:t>Стрессовое тестирование исследует способность системы или компонента обрабатывать пиковые объемы нагрузки на пределе или за пределами ожидаемой или предусмотренной спецификацией пропускной способности. Стрессовое тестирование также используется для оценки работоспособности системы в условиях уменьшенной доступности ресурсов, таких как вычислительные мощности, полоса пропускания сети, память. </a:t>
            </a:r>
            <a:endParaRPr sz="1200">
              <a:solidFill>
                <a:srgbClr val="212121"/>
              </a:solidFill>
              <a:highlight>
                <a:srgbClr val="FFFFFF"/>
              </a:highlight>
            </a:endParaRPr>
          </a:p>
          <a:p>
            <a:pPr indent="-273685" lvl="0" marL="273685" rtl="0" algn="l">
              <a:spcBef>
                <a:spcPts val="2400"/>
              </a:spcBef>
              <a:spcAft>
                <a:spcPts val="0"/>
              </a:spcAft>
              <a:buClr>
                <a:schemeClr val="dk1"/>
              </a:buClr>
              <a:buSzPts val="1100"/>
              <a:buFont typeface="Arial"/>
              <a:buNone/>
            </a:pPr>
            <a:r>
              <a:rPr b="1" lang="ru" sz="1200">
                <a:solidFill>
                  <a:srgbClr val="212121"/>
                </a:solidFill>
                <a:highlight>
                  <a:srgbClr val="FFFFFF"/>
                </a:highlight>
              </a:rPr>
              <a:t>Тестирование масштабируемости </a:t>
            </a:r>
            <a:r>
              <a:rPr lang="ru" sz="1200">
                <a:solidFill>
                  <a:srgbClr val="212121"/>
                </a:solidFill>
                <a:highlight>
                  <a:srgbClr val="FFFFFF"/>
                </a:highlight>
              </a:rPr>
              <a:t>- Тестирование масштабируемости исследует способность системы удовлетворять будущим требованиям эффективности, которые могут превосходить настоящие требования. Целью таких тестов является способность системы расти в объёме (например, с увеличением количества пользователей, объемов хранимых данных), не нарушая текущие требования производительности. После определения пределов масштабируемости системы, в производственной среде возможно установить пороговые значения, мониторинг которых позволит предупредить проблемы, которые могут возникнуть. Кроме того, может быть соответствующим образом изменена аппаратная конфигурация продуктивной среды.</a:t>
            </a:r>
            <a:endParaRPr sz="1200">
              <a:solidFill>
                <a:srgbClr val="212121"/>
              </a:solidFill>
              <a:highlight>
                <a:srgbClr val="FFFFFF"/>
              </a:highlight>
            </a:endParaRPr>
          </a:p>
          <a:p>
            <a:pPr indent="-273685" lvl="0" marL="273685" rtl="0" algn="l">
              <a:spcBef>
                <a:spcPts val="2400"/>
              </a:spcBef>
              <a:spcAft>
                <a:spcPts val="0"/>
              </a:spcAft>
              <a:buClr>
                <a:schemeClr val="dk1"/>
              </a:buClr>
              <a:buSzPts val="1100"/>
              <a:buFont typeface="Arial"/>
              <a:buNone/>
            </a:pPr>
            <a:r>
              <a:rPr b="1" lang="ru" sz="1200">
                <a:solidFill>
                  <a:srgbClr val="212121"/>
                </a:solidFill>
                <a:highlight>
                  <a:srgbClr val="FFFFFF"/>
                </a:highlight>
              </a:rPr>
              <a:t>Тестирование производительности при всплесках нагрузки</a:t>
            </a:r>
            <a:r>
              <a:rPr lang="ru" sz="1200">
                <a:solidFill>
                  <a:srgbClr val="212121"/>
                </a:solidFill>
                <a:highlight>
                  <a:srgbClr val="FFFFFF"/>
                </a:highlight>
              </a:rPr>
              <a:t> - Тестирование при всплесках нагрузки исследует способность системы правильно реагировать на внезапные всплески нагрузки до пикового уровня и затем вернуться в устойчивое состояние.</a:t>
            </a:r>
            <a:endParaRPr sz="1200">
              <a:solidFill>
                <a:srgbClr val="212121"/>
              </a:solidFill>
              <a:highlight>
                <a:srgbClr val="FFFFFF"/>
              </a:highlight>
            </a:endParaRPr>
          </a:p>
          <a:p>
            <a:pPr indent="-273685" lvl="0" marL="273685" rtl="0" algn="l">
              <a:spcBef>
                <a:spcPts val="2400"/>
              </a:spcBef>
              <a:spcAft>
                <a:spcPts val="0"/>
              </a:spcAft>
              <a:buClr>
                <a:schemeClr val="dk1"/>
              </a:buClr>
              <a:buSzPts val="1100"/>
              <a:buFont typeface="Arial"/>
              <a:buNone/>
            </a:pPr>
            <a:r>
              <a:rPr b="1" lang="ru" sz="1200">
                <a:solidFill>
                  <a:srgbClr val="212121"/>
                </a:solidFill>
                <a:highlight>
                  <a:srgbClr val="FFFFFF"/>
                </a:highlight>
              </a:rPr>
              <a:t>Тестирование стабильности</a:t>
            </a:r>
            <a:r>
              <a:rPr lang="ru" sz="1200">
                <a:solidFill>
                  <a:srgbClr val="212121"/>
                </a:solidFill>
                <a:highlight>
                  <a:srgbClr val="FFFFFF"/>
                </a:highlight>
              </a:rPr>
              <a:t> - Тестирование стабильности исследует устойчивость работы системы на протяжении временного периода, достаточного для ее эффективного использования. Этот вид тестирования позволяет удостовериться в том, что в системе нет проблем, связанных с доступным объемом ресурсов (например, утечек памяти, соединений к базе данных, пулов потоков выполнения), которые могли бы с течением времени привести к ухудшению производительности и/или возникновению аварий.</a:t>
            </a:r>
            <a:endParaRPr sz="1200">
              <a:solidFill>
                <a:srgbClr val="212121"/>
              </a:solidFill>
              <a:highlight>
                <a:srgbClr val="FFFFFF"/>
              </a:highlight>
            </a:endParaRPr>
          </a:p>
          <a:p>
            <a:pPr indent="-273685" lvl="0" marL="273685" rtl="0" algn="l">
              <a:spcBef>
                <a:spcPts val="2400"/>
              </a:spcBef>
              <a:spcAft>
                <a:spcPts val="0"/>
              </a:spcAft>
              <a:buClr>
                <a:schemeClr val="dk1"/>
              </a:buClr>
              <a:buSzPts val="1100"/>
              <a:buFont typeface="Arial"/>
              <a:buNone/>
            </a:pPr>
            <a:r>
              <a:rPr b="1" lang="ru" sz="1200">
                <a:solidFill>
                  <a:srgbClr val="212121"/>
                </a:solidFill>
                <a:highlight>
                  <a:srgbClr val="FFFFFF"/>
                </a:highlight>
              </a:rPr>
              <a:t>Тестирование совместной работы</a:t>
            </a:r>
            <a:r>
              <a:rPr lang="ru" sz="1200">
                <a:solidFill>
                  <a:srgbClr val="212121"/>
                </a:solidFill>
                <a:highlight>
                  <a:srgbClr val="FFFFFF"/>
                </a:highlight>
              </a:rPr>
              <a:t> - Тестирование совместной работы исследует последствия ситуаций, в которых определенные действия выполняются одновременно (например, большое количество пользователей одновременно входят в систему). Проблемы, связанные с конкурентным выполнением кода, особенно трудно обнаружить и воспроизвести, когда они возникают в неконтролируемом (или слабо контролируемом) окружении, например, в производственной среде.</a:t>
            </a:r>
            <a:endParaRPr sz="1200">
              <a:solidFill>
                <a:srgbClr val="212121"/>
              </a:solidFill>
              <a:highlight>
                <a:srgbClr val="FFFFFF"/>
              </a:highlight>
            </a:endParaRPr>
          </a:p>
          <a:p>
            <a:pPr indent="-273685" lvl="0" marL="273685" rtl="0" algn="l">
              <a:spcBef>
                <a:spcPts val="2400"/>
              </a:spcBef>
              <a:spcAft>
                <a:spcPts val="0"/>
              </a:spcAft>
              <a:buClr>
                <a:schemeClr val="dk1"/>
              </a:buClr>
              <a:buSzPts val="1100"/>
              <a:buFont typeface="Arial"/>
              <a:buNone/>
            </a:pPr>
            <a:r>
              <a:rPr b="1" lang="ru" sz="1200">
                <a:solidFill>
                  <a:srgbClr val="212121"/>
                </a:solidFill>
                <a:highlight>
                  <a:srgbClr val="FFFFFF"/>
                </a:highlight>
              </a:rPr>
              <a:t>Тестирование ресурсоемкости</a:t>
            </a:r>
            <a:r>
              <a:rPr lang="ru" sz="1200">
                <a:solidFill>
                  <a:srgbClr val="212121"/>
                </a:solidFill>
                <a:highlight>
                  <a:srgbClr val="FFFFFF"/>
                </a:highlight>
              </a:rPr>
              <a:t> - Тестирование ресурсоемкости определяет максимальное количество пользователей и/или транзакций, которое система может поддерживать, обеспечивая при этом выполнение установленных требований производительности. Эти цели также могут быть сформулированы в отношении объемов данных, полученных в результате операций.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243d8e745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243d8e745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Чтобы эмулировать прохождение сценария разными пользователями я использую чтение CSV файла методом /login.</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Для этого нам понадобится конфигурационный элемент - CSV Data Set Config</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ПКМ нажимаем на метод в котором желаем использовать CSV Data Set Config -&gt;Add-&gt;Config element-&gt;CSV Data Set Config</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243d8e745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243d8e745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На нашем ПК создаем CSV файл в котором будем хранить данные для логина пользователей, которых желаем использовать в конкретном профиле нагрузки.</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Далее нажимаем на добавленный конфигурационный элемент и в поле ввода “Filename” указываем путь до CSV файла</a:t>
            </a:r>
            <a:endParaRPr sz="1050">
              <a:solidFill>
                <a:srgbClr val="212121"/>
              </a:solidFill>
              <a:highlight>
                <a:srgbClr val="FFFFFF"/>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243d8e745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243d8e745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050">
                <a:solidFill>
                  <a:srgbClr val="212121"/>
                </a:solidFill>
                <a:highlight>
                  <a:srgbClr val="FFFFFF"/>
                </a:highlight>
              </a:rPr>
              <a:t>Далее в поле ввода “Variable Names” прописываем имена переменных через запятую без пробелов. В нашем случае это - login,password</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a:p>
            <a:pPr indent="0" lvl="0" marL="0" rtl="0" algn="l">
              <a:lnSpc>
                <a:spcPct val="115000"/>
              </a:lnSpc>
              <a:spcBef>
                <a:spcPts val="0"/>
              </a:spcBef>
              <a:spcAft>
                <a:spcPts val="0"/>
              </a:spcAft>
              <a:buNone/>
            </a:pPr>
            <a:r>
              <a:rPr lang="ru" sz="1050">
                <a:solidFill>
                  <a:srgbClr val="212121"/>
                </a:solidFill>
                <a:highlight>
                  <a:srgbClr val="FFFFFF"/>
                </a:highlight>
              </a:rPr>
              <a:t>Далее нам нужно обновить данные в теле http запроса в формате - ${variable_name}, чтобы запрос понимал, что вот это значение мы будем брать из CSV файла. </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a:p>
            <a:pPr indent="0" lvl="0" marL="0" rtl="0" algn="l">
              <a:lnSpc>
                <a:spcPct val="115000"/>
              </a:lnSpc>
              <a:spcBef>
                <a:spcPts val="0"/>
              </a:spcBef>
              <a:spcAft>
                <a:spcPts val="0"/>
              </a:spcAft>
              <a:buNone/>
            </a:pPr>
            <a:r>
              <a:rPr lang="ru" sz="1050">
                <a:solidFill>
                  <a:srgbClr val="212121"/>
                </a:solidFill>
                <a:highlight>
                  <a:srgbClr val="FFFFFF"/>
                </a:highlight>
              </a:rPr>
              <a:t>При записи сценария в методе /login в теле запроса я использовал следующие данные:</a:t>
            </a:r>
            <a:endParaRPr sz="1050">
              <a:solidFill>
                <a:srgbClr val="212121"/>
              </a:solidFill>
              <a:highlight>
                <a:srgbClr val="FFFFFF"/>
              </a:highlight>
            </a:endParaRPr>
          </a:p>
          <a:p>
            <a:pPr indent="0" lvl="0" marL="0" rtl="0" algn="l">
              <a:lnSpc>
                <a:spcPct val="115000"/>
              </a:lnSpc>
              <a:spcBef>
                <a:spcPts val="0"/>
              </a:spcBef>
              <a:spcAft>
                <a:spcPts val="0"/>
              </a:spcAft>
              <a:buNone/>
            </a:pPr>
            <a:r>
              <a:rPr lang="ru" sz="1050">
                <a:solidFill>
                  <a:srgbClr val="212121"/>
                </a:solidFill>
                <a:highlight>
                  <a:srgbClr val="FFFFFF"/>
                </a:highlight>
              </a:rPr>
              <a:t>{"login":"teatqa350","password":"12345qwerty"}</a:t>
            </a:r>
            <a:endParaRPr sz="1050">
              <a:solidFill>
                <a:srgbClr val="212121"/>
              </a:solidFill>
              <a:highlight>
                <a:srgbClr val="FFFFFF"/>
              </a:highlight>
            </a:endParaRPr>
          </a:p>
          <a:p>
            <a:pPr indent="0" lvl="0" marL="0" rtl="0" algn="l">
              <a:lnSpc>
                <a:spcPct val="115000"/>
              </a:lnSpc>
              <a:spcBef>
                <a:spcPts val="0"/>
              </a:spcBef>
              <a:spcAft>
                <a:spcPts val="0"/>
              </a:spcAft>
              <a:buNone/>
            </a:pPr>
            <a:r>
              <a:rPr lang="ru" sz="1050">
                <a:solidFill>
                  <a:srgbClr val="212121"/>
                </a:solidFill>
                <a:highlight>
                  <a:srgbClr val="FFFFFF"/>
                </a:highlight>
              </a:rPr>
              <a:t>Обновляем на следующее:</a:t>
            </a:r>
            <a:endParaRPr sz="1050">
              <a:solidFill>
                <a:srgbClr val="212121"/>
              </a:solidFill>
              <a:highlight>
                <a:srgbClr val="FFFFFF"/>
              </a:highlight>
            </a:endParaRPr>
          </a:p>
          <a:p>
            <a:pPr indent="0" lvl="0" marL="0" rtl="0" algn="l">
              <a:lnSpc>
                <a:spcPct val="115000"/>
              </a:lnSpc>
              <a:spcBef>
                <a:spcPts val="0"/>
              </a:spcBef>
              <a:spcAft>
                <a:spcPts val="0"/>
              </a:spcAft>
              <a:buNone/>
            </a:pPr>
            <a:r>
              <a:rPr lang="ru" sz="1050">
                <a:solidFill>
                  <a:srgbClr val="212121"/>
                </a:solidFill>
                <a:highlight>
                  <a:srgbClr val="FFFFFF"/>
                </a:highlight>
              </a:rPr>
              <a:t>{"login":"${login}","password":"${password}"}</a:t>
            </a:r>
            <a:endParaRPr sz="1050">
              <a:solidFill>
                <a:srgbClr val="212121"/>
              </a:solidFill>
              <a:highlight>
                <a:srgbClr val="FFFFFF"/>
              </a:highlight>
            </a:endParaRPr>
          </a:p>
          <a:p>
            <a:pPr indent="0" lvl="0" marL="0" rtl="0" algn="l">
              <a:lnSpc>
                <a:spcPct val="115000"/>
              </a:lnSpc>
              <a:spcBef>
                <a:spcPts val="0"/>
              </a:spcBef>
              <a:spcAft>
                <a:spcPts val="0"/>
              </a:spcAft>
              <a:buNone/>
            </a:pPr>
            <a:r>
              <a:t/>
            </a:r>
            <a:endParaRPr sz="105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050">
                <a:solidFill>
                  <a:srgbClr val="212121"/>
                </a:solidFill>
                <a:highlight>
                  <a:srgbClr val="FFFFFF"/>
                </a:highlight>
              </a:rPr>
              <a:t>Это можно использовать для всех подобных случаев.</a:t>
            </a:r>
            <a:endParaRPr sz="1050">
              <a:solidFill>
                <a:srgbClr val="212121"/>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43d8e745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43d8e745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Так как у нас есть профиль нагрузки где проходит регистрация и последующая авторизация пользователей, перед нами встаёт проблема. Чтобы авторизоваться новыми зарегистрированными пользователями, нужно чтобы они активировали свои аккаунты. Ссылка на активацию аккаунта падает на пользовательскую почту.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Для того чтобы Jmeter мог зайти на пользовательскую почту и в будущем читать письма, существует семплер “Mail Reader Sampler”.</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Но для начала необходимо сделать следующее:</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Скачаем </a:t>
            </a:r>
            <a:r>
              <a:rPr lang="ru" sz="1200" u="sng">
                <a:solidFill>
                  <a:srgbClr val="1155CC"/>
                </a:solidFill>
                <a:highlight>
                  <a:srgbClr val="FFFFFF"/>
                </a:highlight>
                <a:hlinkClick r:id="rId2">
                  <a:extLst>
                    <a:ext uri="{A12FA001-AC4F-418D-AE19-62706E023703}">
                      <ahyp:hlinkClr val="tx"/>
                    </a:ext>
                  </a:extLst>
                </a:hlinkClick>
              </a:rPr>
              <a:t>javamail.jar</a:t>
            </a:r>
            <a:r>
              <a:rPr lang="ru" sz="1200">
                <a:solidFill>
                  <a:srgbClr val="212121"/>
                </a:solidFill>
                <a:highlight>
                  <a:srgbClr val="FFFFFF"/>
                </a:highlight>
              </a:rPr>
              <a:t> файл и добавим его в папку библиотеки нашего Jmeter. Если Jmeter запущен, то перезапустите его после добавления файла.</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Далее добавим Mail Reader Sampler в наш Thread Group. Thread Group-&gt;Add-&gt;Sampler-&gt;Mail Reader Sampler</a:t>
            </a:r>
            <a:endParaRPr sz="1200">
              <a:solidFill>
                <a:srgbClr val="212121"/>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43d8e745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43d8e745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Теперь нам нужно отредактировать наш семплер.</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Для начала нужно указать протокол. Так как я буду использовать gmail почту, подключение к ней идёт по “imaps” протоколу. Об этом говорится в гугловской документации</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Далее устанавливается Server Host: imap.gmail.com</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Так же Server Port: 993</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Далее прописывается логин и пароль от почты.</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Не забываем указать папку из которой будем читать письма, в нашем случае - INBOX</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Далее можно указать число писем для получения.</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Далее можно указать такой параметр, чтобы после получения письма Jmeter удалял его, чтобы не загромождать почту большим количеством тестовых писем, что я и сделал.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В самом низу семплера можно настроить безопасность, лично я оставил все как есть.</a:t>
            </a:r>
            <a:endParaRPr sz="1200">
              <a:solidFill>
                <a:srgbClr val="212121"/>
              </a:solidFill>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243d8e745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243d8e745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43d8e745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43d8e745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Давайте я покажу вам как это сделать.</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Нажмите ПКМ на ранее добавленный и настроенный Mail Reader Sampler-&gt;Add-&gt;Post Processors-&gt;Regular Expression Extractor</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Теперь он добавлен как дочерний элемент Mail Reader Sampler и теперь мы сможем добавить наше регулярное выражение.</a:t>
            </a:r>
            <a:endParaRPr sz="1200">
              <a:solidFill>
                <a:srgbClr val="212121"/>
              </a:solidFill>
              <a:highlight>
                <a:srgbClr val="FFFFFF"/>
              </a:highlight>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43d8e745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243d8e745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Выберите добавленный Regular Expression Extractor</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Теперь вы видите окно для извлечения регулярных выражений</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300">
                <a:solidFill>
                  <a:srgbClr val="494961"/>
                </a:solidFill>
                <a:highlight>
                  <a:srgbClr val="FFFFFF"/>
                </a:highlight>
              </a:rPr>
              <a:t>Радиокнопка «Применить к»</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Вы можете выбрать, будет ли регулярное выражение применяться к результатам основной выборки, к подвыборкам/встроенным ресурсам или к обоим.</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Возможные варианты:</a:t>
            </a:r>
            <a:endParaRPr sz="1300">
              <a:solidFill>
                <a:srgbClr val="494961"/>
              </a:solidFill>
              <a:highlight>
                <a:srgbClr val="FFFFFF"/>
              </a:highlight>
            </a:endParaRPr>
          </a:p>
          <a:p>
            <a:pPr indent="-311150" lvl="0" marL="838200" marR="139700" rtl="0" algn="l">
              <a:lnSpc>
                <a:spcPct val="115000"/>
              </a:lnSpc>
              <a:spcBef>
                <a:spcPts val="3000"/>
              </a:spcBef>
              <a:spcAft>
                <a:spcPts val="0"/>
              </a:spcAft>
              <a:buClr>
                <a:srgbClr val="494961"/>
              </a:buClr>
              <a:buSzPts val="1300"/>
              <a:buChar char="●"/>
            </a:pPr>
            <a:r>
              <a:rPr b="1" lang="ru" sz="1300">
                <a:solidFill>
                  <a:srgbClr val="494961"/>
                </a:solidFill>
                <a:highlight>
                  <a:srgbClr val="FFFFFF"/>
                </a:highlight>
              </a:rPr>
              <a:t>Только основной образец</a:t>
            </a:r>
            <a:r>
              <a:rPr lang="ru" sz="1300">
                <a:solidFill>
                  <a:srgbClr val="494961"/>
                </a:solidFill>
                <a:highlight>
                  <a:srgbClr val="FFFFFF"/>
                </a:highlight>
              </a:rPr>
              <a:t> - применяется только к основному образцу</a:t>
            </a:r>
            <a:endParaRPr sz="1300">
              <a:solidFill>
                <a:srgbClr val="494961"/>
              </a:solidFill>
              <a:highlight>
                <a:srgbClr val="FFFFFF"/>
              </a:highlight>
            </a:endParaRPr>
          </a:p>
          <a:p>
            <a:pPr indent="-311150" lvl="0" marL="838200" marR="139700" rtl="0" algn="l">
              <a:lnSpc>
                <a:spcPct val="115000"/>
              </a:lnSpc>
              <a:spcBef>
                <a:spcPts val="0"/>
              </a:spcBef>
              <a:spcAft>
                <a:spcPts val="0"/>
              </a:spcAft>
              <a:buClr>
                <a:srgbClr val="494961"/>
              </a:buClr>
              <a:buSzPts val="1300"/>
              <a:buChar char="●"/>
            </a:pPr>
            <a:r>
              <a:rPr b="1" lang="ru" sz="1300">
                <a:solidFill>
                  <a:srgbClr val="494961"/>
                </a:solidFill>
                <a:highlight>
                  <a:srgbClr val="FFFFFF"/>
                </a:highlight>
              </a:rPr>
              <a:t>Только</a:t>
            </a:r>
            <a:r>
              <a:rPr lang="ru" sz="1300">
                <a:solidFill>
                  <a:srgbClr val="494961"/>
                </a:solidFill>
                <a:highlight>
                  <a:srgbClr val="FFFFFF"/>
                </a:highlight>
              </a:rPr>
              <a:t> подвыборки — применяется только к подвыборкам</a:t>
            </a:r>
            <a:endParaRPr sz="1300">
              <a:solidFill>
                <a:srgbClr val="494961"/>
              </a:solidFill>
              <a:highlight>
                <a:srgbClr val="FFFFFF"/>
              </a:highlight>
            </a:endParaRPr>
          </a:p>
          <a:p>
            <a:pPr indent="-311150" lvl="0" marL="838200" marR="139700" rtl="0" algn="l">
              <a:lnSpc>
                <a:spcPct val="115000"/>
              </a:lnSpc>
              <a:spcBef>
                <a:spcPts val="0"/>
              </a:spcBef>
              <a:spcAft>
                <a:spcPts val="0"/>
              </a:spcAft>
              <a:buClr>
                <a:srgbClr val="494961"/>
              </a:buClr>
              <a:buSzPts val="1300"/>
              <a:buChar char="●"/>
            </a:pPr>
            <a:r>
              <a:rPr b="1" lang="ru" sz="1300">
                <a:solidFill>
                  <a:srgbClr val="494961"/>
                </a:solidFill>
                <a:highlight>
                  <a:srgbClr val="FFFFFF"/>
                </a:highlight>
              </a:rPr>
              <a:t>Основная выборка и подвыборки</a:t>
            </a:r>
            <a:r>
              <a:rPr lang="ru" sz="1300">
                <a:solidFill>
                  <a:srgbClr val="494961"/>
                </a:solidFill>
                <a:highlight>
                  <a:srgbClr val="FFFFFF"/>
                </a:highlight>
              </a:rPr>
              <a:t> — применяется как к основной выборке, так и к подвыборкам.</a:t>
            </a:r>
            <a:endParaRPr sz="1300">
              <a:solidFill>
                <a:srgbClr val="494961"/>
              </a:solidFill>
              <a:highlight>
                <a:srgbClr val="FFFFFF"/>
              </a:highlight>
            </a:endParaRPr>
          </a:p>
          <a:p>
            <a:pPr indent="-311150" lvl="0" marL="838200" marR="139700" rtl="0" algn="l">
              <a:lnSpc>
                <a:spcPct val="115000"/>
              </a:lnSpc>
              <a:spcBef>
                <a:spcPts val="0"/>
              </a:spcBef>
              <a:spcAft>
                <a:spcPts val="0"/>
              </a:spcAft>
              <a:buClr>
                <a:srgbClr val="494961"/>
              </a:buClr>
              <a:buSzPts val="1300"/>
              <a:buChar char="●"/>
            </a:pPr>
            <a:r>
              <a:rPr b="1" lang="ru" sz="1300">
                <a:solidFill>
                  <a:srgbClr val="494961"/>
                </a:solidFill>
                <a:highlight>
                  <a:srgbClr val="FFFFFF"/>
                </a:highlight>
              </a:rPr>
              <a:t>JMeter Variable</a:t>
            </a:r>
            <a:r>
              <a:rPr lang="ru" sz="1300">
                <a:solidFill>
                  <a:srgbClr val="494961"/>
                </a:solidFill>
                <a:highlight>
                  <a:srgbClr val="FFFFFF"/>
                </a:highlight>
              </a:rPr>
              <a:t> - выражение применяется к заполненной переменной</a:t>
            </a:r>
            <a:endParaRPr sz="1300">
              <a:solidFill>
                <a:srgbClr val="494961"/>
              </a:solidFill>
              <a:highlight>
                <a:srgbClr val="FFFFFF"/>
              </a:highlight>
            </a:endParaRPr>
          </a:p>
          <a:p>
            <a:pPr indent="0" lvl="0" marL="0" rtl="0" algn="l">
              <a:lnSpc>
                <a:spcPct val="115000"/>
              </a:lnSpc>
              <a:spcBef>
                <a:spcPts val="3000"/>
              </a:spcBef>
              <a:spcAft>
                <a:spcPts val="0"/>
              </a:spcAft>
              <a:buNone/>
            </a:pPr>
            <a:r>
              <a:rPr lang="ru" sz="1300">
                <a:solidFill>
                  <a:srgbClr val="494961"/>
                </a:solidFill>
                <a:highlight>
                  <a:srgbClr val="FFFFFF"/>
                </a:highlight>
              </a:rPr>
              <a:t>Радиокнопка «Поле для проверки»</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Вы можете выбрать, к какому полю будет применяться регулярное выражение. Возможные варианты:</a:t>
            </a:r>
            <a:endParaRPr sz="1300">
              <a:solidFill>
                <a:srgbClr val="494961"/>
              </a:solidFill>
              <a:highlight>
                <a:srgbClr val="FFFFFF"/>
              </a:highlight>
            </a:endParaRPr>
          </a:p>
          <a:p>
            <a:pPr indent="-311150" lvl="0" marL="838200" marR="139700" rtl="0" algn="l">
              <a:lnSpc>
                <a:spcPct val="115000"/>
              </a:lnSpc>
              <a:spcBef>
                <a:spcPts val="3000"/>
              </a:spcBef>
              <a:spcAft>
                <a:spcPts val="0"/>
              </a:spcAft>
              <a:buClr>
                <a:srgbClr val="494961"/>
              </a:buClr>
              <a:buSzPts val="1300"/>
              <a:buChar char="●"/>
            </a:pPr>
            <a:r>
              <a:rPr b="1" lang="ru" sz="1300">
                <a:solidFill>
                  <a:srgbClr val="494961"/>
                </a:solidFill>
                <a:highlight>
                  <a:srgbClr val="FFFFFF"/>
                </a:highlight>
              </a:rPr>
              <a:t>Тело</a:t>
            </a:r>
            <a:r>
              <a:rPr lang="ru" sz="1300">
                <a:solidFill>
                  <a:srgbClr val="494961"/>
                </a:solidFill>
                <a:highlight>
                  <a:srgbClr val="FFFFFF"/>
                </a:highlight>
              </a:rPr>
              <a:t> - тело ответа. Содержимое вашей веб-страницы, за исключением заголовков, будет проанализировано с помощью регулярного выражения.</a:t>
            </a:r>
            <a:endParaRPr sz="1300">
              <a:solidFill>
                <a:srgbClr val="494961"/>
              </a:solidFill>
              <a:highlight>
                <a:srgbClr val="FFFFFF"/>
              </a:highlight>
            </a:endParaRPr>
          </a:p>
          <a:p>
            <a:pPr indent="-311150" lvl="0" marL="838200" marR="139700" rtl="0" algn="l">
              <a:lnSpc>
                <a:spcPct val="115000"/>
              </a:lnSpc>
              <a:spcBef>
                <a:spcPts val="0"/>
              </a:spcBef>
              <a:spcAft>
                <a:spcPts val="0"/>
              </a:spcAft>
              <a:buClr>
                <a:srgbClr val="494961"/>
              </a:buClr>
              <a:buSzPts val="1300"/>
              <a:buChar char="●"/>
            </a:pPr>
            <a:r>
              <a:rPr b="1" lang="ru" sz="1300">
                <a:solidFill>
                  <a:srgbClr val="494961"/>
                </a:solidFill>
                <a:highlight>
                  <a:srgbClr val="FFFFFF"/>
                </a:highlight>
              </a:rPr>
              <a:t>Тело (без экранирования)</a:t>
            </a:r>
            <a:r>
              <a:rPr lang="ru" sz="1300">
                <a:solidFill>
                  <a:srgbClr val="494961"/>
                </a:solidFill>
                <a:highlight>
                  <a:srgbClr val="FFFFFF"/>
                </a:highlight>
              </a:rPr>
              <a:t> — тело ответа, в котором заменены все escape-коды HTML. Обратите внимание, что escape-последовательности HTML обрабатываются без учета контекста, поэтому могут быть сделаны некоторые неправильные замены.</a:t>
            </a:r>
            <a:endParaRPr sz="1300">
              <a:solidFill>
                <a:srgbClr val="494961"/>
              </a:solidFill>
              <a:highlight>
                <a:srgbClr val="FFFFFF"/>
              </a:highlight>
            </a:endParaRPr>
          </a:p>
          <a:p>
            <a:pPr indent="-311150" lvl="0" marL="838200" marR="139700" rtl="0" algn="l">
              <a:lnSpc>
                <a:spcPct val="115000"/>
              </a:lnSpc>
              <a:spcBef>
                <a:spcPts val="0"/>
              </a:spcBef>
              <a:spcAft>
                <a:spcPts val="0"/>
              </a:spcAft>
              <a:buClr>
                <a:srgbClr val="494961"/>
              </a:buClr>
              <a:buSzPts val="1300"/>
              <a:buChar char="●"/>
            </a:pPr>
            <a:r>
              <a:rPr b="1" lang="ru" sz="1300">
                <a:solidFill>
                  <a:srgbClr val="494961"/>
                </a:solidFill>
                <a:highlight>
                  <a:srgbClr val="FFFFFF"/>
                </a:highlight>
              </a:rPr>
              <a:t>Заголовки</a:t>
            </a:r>
            <a:r>
              <a:rPr lang="ru" sz="1300">
                <a:solidFill>
                  <a:srgbClr val="494961"/>
                </a:solidFill>
                <a:highlight>
                  <a:srgbClr val="FFFFFF"/>
                </a:highlight>
              </a:rPr>
              <a:t> - заголовки ответа или запроса</a:t>
            </a:r>
            <a:endParaRPr sz="1300">
              <a:solidFill>
                <a:srgbClr val="494961"/>
              </a:solidFill>
              <a:highlight>
                <a:srgbClr val="FFFFFF"/>
              </a:highlight>
            </a:endParaRPr>
          </a:p>
          <a:p>
            <a:pPr indent="-311150" lvl="0" marL="838200" marR="139700" rtl="0" algn="l">
              <a:lnSpc>
                <a:spcPct val="115000"/>
              </a:lnSpc>
              <a:spcBef>
                <a:spcPts val="0"/>
              </a:spcBef>
              <a:spcAft>
                <a:spcPts val="0"/>
              </a:spcAft>
              <a:buClr>
                <a:srgbClr val="494961"/>
              </a:buClr>
              <a:buSzPts val="1300"/>
              <a:buChar char="●"/>
            </a:pPr>
            <a:r>
              <a:rPr b="1" lang="ru" sz="1300">
                <a:solidFill>
                  <a:srgbClr val="494961"/>
                </a:solidFill>
                <a:highlight>
                  <a:srgbClr val="FFFFFF"/>
                </a:highlight>
              </a:rPr>
              <a:t>URL</a:t>
            </a:r>
            <a:r>
              <a:rPr lang="ru" sz="1300">
                <a:solidFill>
                  <a:srgbClr val="494961"/>
                </a:solidFill>
                <a:highlight>
                  <a:srgbClr val="FFFFFF"/>
                </a:highlight>
              </a:rPr>
              <a:t> – URL запроса</a:t>
            </a:r>
            <a:endParaRPr sz="1300">
              <a:solidFill>
                <a:srgbClr val="494961"/>
              </a:solidFill>
              <a:highlight>
                <a:srgbClr val="FFFFFF"/>
              </a:highlight>
            </a:endParaRPr>
          </a:p>
          <a:p>
            <a:pPr indent="-311150" lvl="0" marL="838200" marR="139700" rtl="0" algn="l">
              <a:lnSpc>
                <a:spcPct val="115000"/>
              </a:lnSpc>
              <a:spcBef>
                <a:spcPts val="0"/>
              </a:spcBef>
              <a:spcAft>
                <a:spcPts val="0"/>
              </a:spcAft>
              <a:buClr>
                <a:srgbClr val="494961"/>
              </a:buClr>
              <a:buSzPts val="1300"/>
              <a:buChar char="●"/>
            </a:pPr>
            <a:r>
              <a:rPr b="1" lang="ru" sz="1300">
                <a:solidFill>
                  <a:srgbClr val="494961"/>
                </a:solidFill>
                <a:highlight>
                  <a:srgbClr val="FFFFFF"/>
                </a:highlight>
              </a:rPr>
              <a:t>Код ответа</a:t>
            </a:r>
            <a:r>
              <a:rPr lang="ru" sz="1300">
                <a:solidFill>
                  <a:srgbClr val="494961"/>
                </a:solidFill>
                <a:highlight>
                  <a:srgbClr val="FFFFFF"/>
                </a:highlight>
              </a:rPr>
              <a:t> — например, 200</a:t>
            </a:r>
            <a:endParaRPr sz="1300">
              <a:solidFill>
                <a:srgbClr val="494961"/>
              </a:solidFill>
              <a:highlight>
                <a:srgbClr val="FFFFFF"/>
              </a:highlight>
            </a:endParaRPr>
          </a:p>
          <a:p>
            <a:pPr indent="-311150" lvl="0" marL="838200" marR="139700" rtl="0" algn="l">
              <a:lnSpc>
                <a:spcPct val="115000"/>
              </a:lnSpc>
              <a:spcBef>
                <a:spcPts val="0"/>
              </a:spcBef>
              <a:spcAft>
                <a:spcPts val="0"/>
              </a:spcAft>
              <a:buClr>
                <a:srgbClr val="494961"/>
              </a:buClr>
              <a:buSzPts val="1300"/>
              <a:buChar char="●"/>
            </a:pPr>
            <a:r>
              <a:rPr b="1" lang="ru" sz="1300">
                <a:solidFill>
                  <a:srgbClr val="494961"/>
                </a:solidFill>
                <a:highlight>
                  <a:srgbClr val="FFFFFF"/>
                </a:highlight>
              </a:rPr>
              <a:t>Ответное сообщение</a:t>
            </a:r>
            <a:r>
              <a:rPr lang="ru" sz="1300">
                <a:solidFill>
                  <a:srgbClr val="494961"/>
                </a:solidFill>
                <a:highlight>
                  <a:srgbClr val="FFFFFF"/>
                </a:highlight>
              </a:rPr>
              <a:t> — например, OK</a:t>
            </a:r>
            <a:endParaRPr sz="1300">
              <a:solidFill>
                <a:srgbClr val="494961"/>
              </a:solidFill>
              <a:highlight>
                <a:srgbClr val="FFFFFF"/>
              </a:highlight>
            </a:endParaRPr>
          </a:p>
          <a:p>
            <a:pPr indent="0" lvl="0" marL="0" rtl="0" algn="l">
              <a:lnSpc>
                <a:spcPct val="115000"/>
              </a:lnSpc>
              <a:spcBef>
                <a:spcPts val="3000"/>
              </a:spcBef>
              <a:spcAft>
                <a:spcPts val="0"/>
              </a:spcAft>
              <a:buNone/>
            </a:pPr>
            <a:r>
              <a:rPr lang="ru" sz="1300">
                <a:solidFill>
                  <a:srgbClr val="494961"/>
                </a:solidFill>
                <a:highlight>
                  <a:srgbClr val="FFFFFF"/>
                </a:highlight>
              </a:rPr>
              <a:t>Name of Created Variable — имя переменной, в которую будут сохраняться результаты парсинга в JMeter. - Здесь я указал значение “ConfirmationUrl”</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Регулярное выражение  — введите регулярное выражение для проверки.</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Шаблон  — выберите группу, которую вы хотите извлечь из регулярного выражения. «$1$» извлечет группу 1, «$2$» извлечет группу 2 и так далее. $0$ извлечет все выражение. Например, если у вас в ответе есть слово «экономика», а вы ищете регулярное выражение «(эк)(ономика)» и применяете шаблон $2$$1$, то в выходной переменной вы получите «ономиксек». Если вы примените шаблон $0$, то в выходной переменной вы получите «экономика».</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Совпадение ¹.  При наличии нескольких последовательностей символов позволяет указать, какой именно вариант следует использовать. Важная заметка. Если вы установите «Применить к» на «Основной образец и подвыборки» и укажете «Соответствие ¹» = 3, то JMeter выберет подходящую последовательность из 2-го подвыборки, поскольку 1-й будет основным образцом. Если указан ноль, JMeter выберет совпадение случайным образом. Если вы укажете отрицательное число, например «-2»</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Если номер совпадения установлен на отрицательное число, то обрабатываются все возможные совпадения в данных сэмплера. Переменные устанавливаются следующим образом:</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refName_matchNr — количество найденных совпадений; может быть 0</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refName_n, где n = 1,2,3 и т. д. — строки, сгенерированные шаблоном</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refName_n_gm, где m=0,1,2 - группы для совпадения n</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refName — всегда установлено значение по умолчанию</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refName_gn — не задано</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Указывает, какое соответствие использовать. Регулярное выражение может совпадать несколько раз.</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Используйте нулевое значение, чтобы указать, что JMeter должен выбрать совпадение случайным образом.</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Положительное число N означает выбор n-го совпадения.</a:t>
            </a:r>
            <a:endParaRPr sz="1300">
              <a:solidFill>
                <a:srgbClr val="494961"/>
              </a:solidFill>
              <a:highlight>
                <a:srgbClr val="FFFFFF"/>
              </a:highlight>
            </a:endParaRPr>
          </a:p>
          <a:p>
            <a:pPr indent="0" lvl="0" marL="0" rtl="0" algn="l">
              <a:lnSpc>
                <a:spcPct val="115000"/>
              </a:lnSpc>
              <a:spcBef>
                <a:spcPts val="1300"/>
              </a:spcBef>
              <a:spcAft>
                <a:spcPts val="0"/>
              </a:spcAft>
              <a:buNone/>
            </a:pPr>
            <a:r>
              <a:rPr lang="ru" sz="1300">
                <a:solidFill>
                  <a:srgbClr val="494961"/>
                </a:solidFill>
                <a:highlight>
                  <a:srgbClr val="FFFFFF"/>
                </a:highlight>
              </a:rPr>
              <a:t>Это все о возможностях экстрактора регулярных выражений.</a:t>
            </a:r>
            <a:endParaRPr sz="1300">
              <a:solidFill>
                <a:srgbClr val="494961"/>
              </a:solidFill>
              <a:highlight>
                <a:srgbClr val="FFFFFF"/>
              </a:highlight>
            </a:endParaRPr>
          </a:p>
          <a:p>
            <a:pPr indent="0" lvl="0" marL="0" rtl="0" algn="l">
              <a:lnSpc>
                <a:spcPct val="115000"/>
              </a:lnSpc>
              <a:spcBef>
                <a:spcPts val="130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В поле ввода “Regular Expression” мы должны добавить регулярное выражение, которое будет выбирать только нужную часть из нашего письма. В нашем случае только ссылку активации. </a:t>
            </a:r>
            <a:endParaRPr sz="1200">
              <a:solidFill>
                <a:srgbClr val="212121"/>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43d8e745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243d8e745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В поле ввода “Regular Expression” мы должны добавить регулярное выражение, которое будет выбирать только нужную часть из нашего письма. В нашем случае только ссылку активации. </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Для тестирования своего регулярного выражения я использовал </a:t>
            </a:r>
            <a:r>
              <a:rPr lang="ru" sz="1200" u="sng">
                <a:solidFill>
                  <a:srgbClr val="1155CC"/>
                </a:solidFill>
                <a:highlight>
                  <a:srgbClr val="FFFFFF"/>
                </a:highlight>
                <a:hlinkClick r:id="rId2">
                  <a:extLst>
                    <a:ext uri="{A12FA001-AC4F-418D-AE19-62706E023703}">
                      <ahyp:hlinkClr val="tx"/>
                    </a:ext>
                  </a:extLst>
                </a:hlinkClick>
              </a:rPr>
              <a:t>https://regexr.com/</a:t>
            </a:r>
            <a:r>
              <a:rPr lang="ru" sz="1200">
                <a:solidFill>
                  <a:srgbClr val="212121"/>
                </a:solidFill>
                <a:highlight>
                  <a:srgbClr val="FFFFFF"/>
                </a:highlight>
              </a:rPr>
              <a:t>. В поле text вставляем текст нашего письма и в поле Expression подбираем регулярное выражение, чтобы высветилась только нужная часть из текста.</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У меня получилось такое выражение - &lt;a href="</a:t>
            </a:r>
            <a:r>
              <a:rPr lang="ru" sz="1200" u="sng">
                <a:solidFill>
                  <a:srgbClr val="1155CC"/>
                </a:solidFill>
                <a:highlight>
                  <a:srgbClr val="FFFFFF"/>
                </a:highlight>
                <a:hlinkClick r:id="rId3">
                  <a:extLst>
                    <a:ext uri="{A12FA001-AC4F-418D-AE19-62706E023703}">
                      <ahyp:hlinkClr val="tx"/>
                    </a:ext>
                  </a:extLst>
                </a:hlinkClick>
              </a:rPr>
              <a:t>https://videoshopadmin.demo.sibers.com/(.*?)</a:t>
            </a:r>
            <a:r>
              <a:rPr lang="ru" sz="1200">
                <a:solidFill>
                  <a:srgbClr val="212121"/>
                </a:solidFill>
                <a:highlight>
                  <a:srgbClr val="FFFFFF"/>
                </a:highlight>
              </a:rPr>
              <a:t>"&gt;  . Оно выбирает нужную мне ссылку всегда наверняка.</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Чтобы использовать извлеченную из письма ссылку, добавим следующим запросом семплер “HTTP Request” и составим GET запрос. </a:t>
            </a:r>
            <a:endParaRPr sz="1200">
              <a:solidFill>
                <a:srgbClr val="212121"/>
              </a:solidFill>
              <a:highlight>
                <a:srgbClr val="FFFFFF"/>
              </a:high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422b38cb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422b38cb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Чтобы добавить HTTP запрос нажимаем ПКМ на Thread Group-&gt;Add-&gt;Sampler-&gt;HTTP Request</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Перемещаем этот запрос после семплера Mail Reader Sampler.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Открываем добавленный запрос.</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В заголовке можем изменить наименование на любое желаемое. Для удобства понимания что это, запрос переименовываем в “HTTP Link”</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Этот запрос нужен для активации пользователя. То есть нужно как-то с его помощью перейти по ссылке извлеченной из письма.</a:t>
            </a:r>
            <a:endParaRPr sz="1200">
              <a:solidFill>
                <a:srgbClr val="21212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1aec0912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1aec0912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2422b38cb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2422b38cb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Ранее в экстракторе регулярного выражения созданная переменная была названа как “ConfirmationUrl”. В данном запросе в поле “Path” указываем следующее значение - ${ConfirmationUrl}. </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Так данный запрос будет ссылаться на то, что извлекается из письма регулярным выражением и подставлять эти данные в поле “Path”.</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Также не забываем про обязательные атрибуты GET запроса, такие как “Protocol”(В случае если у вас http запрос, то оставьте поле пустым), “Server Name” и выбор метода запроса - “GET”. Так составляется GET запрос в семплере HTTP Request.  </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Готово! Вся наша схема с авторизацией в почте, чтением письма, извлечением ссылки активации аккаунта и её использованием должна работать. </a:t>
            </a:r>
            <a:endParaRPr sz="1200">
              <a:solidFill>
                <a:srgbClr val="212121"/>
              </a:solidFill>
              <a:highlight>
                <a:srgbClr val="FFFFFF"/>
              </a:high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422b38cb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2422b38cb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Продолжим разговор про запросы, мы рассмотрели на примере GET запрос - таким методом мы получаем данные, неплохо было бы рассказать про POST запрос. При методе POST мы публикуем данные/добавляем. Как это сделать?</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Чтобы добавить HTTP запрос нажимаем ПКМ на Thread Group-&gt;Add-&gt;Sampler-&gt;HTTP Request</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Выбираем добавленный семплер и указывает следующие данные:</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AutoNum type="arabicPeriod"/>
            </a:pPr>
            <a:r>
              <a:rPr lang="ru" sz="1200">
                <a:solidFill>
                  <a:srgbClr val="212121"/>
                </a:solidFill>
                <a:highlight>
                  <a:srgbClr val="FFFFFF"/>
                </a:highlight>
              </a:rPr>
              <a:t>Протокол</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AutoNum type="arabicPeriod"/>
            </a:pPr>
            <a:r>
              <a:rPr lang="ru" sz="1200">
                <a:solidFill>
                  <a:srgbClr val="212121"/>
                </a:solidFill>
                <a:highlight>
                  <a:srgbClr val="FFFFFF"/>
                </a:highlight>
              </a:rPr>
              <a:t>Имя сервера</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AutoNum type="arabicPeriod"/>
            </a:pPr>
            <a:r>
              <a:rPr lang="ru" sz="1200">
                <a:solidFill>
                  <a:srgbClr val="212121"/>
                </a:solidFill>
                <a:highlight>
                  <a:srgbClr val="FFFFFF"/>
                </a:highlight>
              </a:rPr>
              <a:t>Порт </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AutoNum type="arabicPeriod"/>
            </a:pPr>
            <a:r>
              <a:rPr lang="ru" sz="1200">
                <a:solidFill>
                  <a:srgbClr val="212121"/>
                </a:solidFill>
                <a:highlight>
                  <a:srgbClr val="FFFFFF"/>
                </a:highlight>
              </a:rPr>
              <a:t>Метод запроса</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AutoNum type="arabicPeriod"/>
            </a:pPr>
            <a:r>
              <a:rPr lang="ru" sz="1200">
                <a:solidFill>
                  <a:srgbClr val="212121"/>
                </a:solidFill>
                <a:highlight>
                  <a:srgbClr val="FFFFFF"/>
                </a:highlight>
              </a:rPr>
              <a:t>Путь</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То есть разбиваем обычный URL по частям можно так сказать</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Так же в POST запросе мы что-то передаём, будем делать это через “Body Data”. Передавать данные будем JSON, поэтому необходимо не забыть добавить HTTP Header Manager.</a:t>
            </a:r>
            <a:endParaRPr sz="1200">
              <a:solidFill>
                <a:srgbClr val="212121"/>
              </a:solidFill>
              <a:highlight>
                <a:srgbClr val="FFFFFF"/>
              </a:high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2422b38cb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2422b38cb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Можно использовать Header Manager как для всей группы потока, так и для каждого HTTP запроса отдельно, добавляя его как дочерний конфигурационный элемент.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Нажимаем ПКМ на наш HTTP Request-&gt;Add-&gt;Config Element-&gt;HTTP Header Manager</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Выбираем добавленный HTTP Header Manager.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Нажимаем на кнопку “Add”, чтобы добавить строку, где мы можем указать Header.</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Прописываем напрямую, что данные передаются в JSON формате</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И далее в нашем POST запросе в Body Data пишем JSON, который желаем запостить</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И далее запуская наш запрос, JSON который мы записали, будет передаваться по адресу, что мы расписали HTTP запросе. </a:t>
            </a:r>
            <a:endParaRPr sz="1200">
              <a:solidFill>
                <a:srgbClr val="212121"/>
              </a:solidFill>
              <a:highlight>
                <a:srgbClr val="FFFFFF"/>
              </a:highligh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2422b38cb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2422b38cb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Так же хочу рассказать про таймер в сценарии. Довольно простая вещь, но порой очень нужная. В профиле нагрузки где используется регистрация, когда я пытался прочитать письмо и далее достать из него ссылку, я столкнулся с такой проблемой, что экстрактор регулярного выражения отрабатывает быстрее чем приходит письмо на почту и поэтому в ответе он выдавал ошибку о том, что ничего не было найдено. Решением было добавить таймер добавить таймер между семплером “Mail Reader Sampler” и экстрактором регулярного выражения.</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Чтобы добавить таймер к определенному элементу в сценарии, в нашем случае это был “Mail Reader Sampler”-&gt;Add-&gt;Timer-&gt;Constant Timer</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Выбираем добавленный таймер и видим что ему можно задать имя, но так как таймер в сценарии один, то это не принципиально. Можно добавить какой-либо комментарий, его я оставил пустым и можно задать время в миллисекундах. Я поставил 7000 миллисекунд, за это время письмо успевает прийти на почту и сценарий отрабатывает корректно.</a:t>
            </a:r>
            <a:endParaRPr sz="1200">
              <a:solidFill>
                <a:srgbClr val="212121"/>
              </a:solidFill>
              <a:highlight>
                <a:srgbClr val="FFFFFF"/>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422b38cb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2422b38cb5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Покажу как устанавливать influxdb с Chronograf и подключать его к Jmeter.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Делать это буду для того, чтобы отображать красивые и понятные графики. Вариантов графиков большое множество. Сами плагины Jmeter более ограничены в количестве графиков и в их гибкости, поэтому для более удобного использования результатов тестирования есть такие связки, которые я упомянул выше.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Приступим. </a:t>
            </a:r>
            <a:endParaRPr sz="1200">
              <a:solidFill>
                <a:srgbClr val="21212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46736b5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46736b5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050">
                <a:solidFill>
                  <a:srgbClr val="202122"/>
                </a:solidFill>
                <a:highlight>
                  <a:srgbClr val="FFFFFF"/>
                </a:highlight>
              </a:rPr>
              <a:t>Далее, переходим на</a:t>
            </a:r>
            <a:r>
              <a:rPr lang="ru" sz="1200">
                <a:solidFill>
                  <a:srgbClr val="212121"/>
                </a:solidFill>
                <a:highlight>
                  <a:srgbClr val="FFFFFF"/>
                </a:highlight>
              </a:rPr>
              <a:t> </a:t>
            </a:r>
            <a:r>
              <a:rPr lang="ru" sz="1200" u="sng">
                <a:solidFill>
                  <a:srgbClr val="1155CC"/>
                </a:solidFill>
                <a:highlight>
                  <a:srgbClr val="FFFFFF"/>
                </a:highlight>
                <a:hlinkClick r:id="rId2">
                  <a:extLst>
                    <a:ext uri="{A12FA001-AC4F-418D-AE19-62706E023703}">
                      <ahyp:hlinkClr val="tx"/>
                    </a:ext>
                  </a:extLst>
                </a:hlinkClick>
              </a:rPr>
              <a:t>https://portal.influxdata.com/downloads/</a:t>
            </a:r>
            <a:r>
              <a:rPr lang="ru" sz="1200">
                <a:solidFill>
                  <a:srgbClr val="212121"/>
                </a:solidFill>
                <a:highlight>
                  <a:srgbClr val="FFFFFF"/>
                </a:highlight>
              </a:rPr>
              <a:t>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u="sng">
              <a:solidFill>
                <a:srgbClr val="1155CC"/>
              </a:solidFill>
              <a:highlight>
                <a:srgbClr val="FFFFFF"/>
              </a:highlight>
              <a:hlinkClick r:id="rId3">
                <a:extLst>
                  <a:ext uri="{A12FA001-AC4F-418D-AE19-62706E023703}">
                    <ahyp:hlinkClr val="tx"/>
                  </a:ext>
                </a:extLst>
              </a:hlinkClick>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Ищем “InfluxDB 2.x Open Source Time Series Database” и в этом блоке выбираем нашу ОС и загружаем файлик с архивом</a:t>
            </a:r>
            <a:endParaRPr sz="1200">
              <a:solidFill>
                <a:srgbClr val="21212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246736b57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246736b57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Также находим Chronograf и скачиваем его.</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Далее распаковываем скачанные файлы.</a:t>
            </a:r>
            <a:endParaRPr sz="1200">
              <a:solidFill>
                <a:srgbClr val="212121"/>
              </a:solidFill>
              <a:highlight>
                <a:srgbClr val="FFFFFF"/>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46736b5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46736b57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Запускаем influxdb что на скриншоте вверху слева</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У нас должна была появиться вот такая консоль, что изображена сверху справа</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Далее запускаем этот Influx, что изображен снизу слева</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Должна появиться вот такая консоль, что изображена справа снизу, кстати, в ней можно писать запросы в БД influx, если там что-то есть.</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Мы запустили эти консоли и сворачиваем их, ничего не закрываем.</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246736b57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246736b57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Далее заходим в ранее извлеченный Chronograf и открываем его</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Должна будет появиться консоль, что показана посередине слайда, так же её сворачиваем</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Chronograf у нас подключается на порт “8888”, а influx на порт “8086”. Давайте перейдем на localhost:8888</a:t>
            </a:r>
            <a:endParaRPr b="1" sz="1200">
              <a:solidFill>
                <a:srgbClr val="212121"/>
              </a:solidFill>
              <a:highlight>
                <a:srgbClr val="FFFFFF"/>
              </a:highligh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246736b57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246736b57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Отлично, всё работает.</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Нажимаем кнопку “Get Started”</a:t>
            </a:r>
            <a:endParaRPr sz="1200">
              <a:solidFill>
                <a:srgbClr val="21212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1aec0912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1aec0912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46736b5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46736b5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Данные на странице “InfluxDB Connection” оставляем как есть и идём дальше</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Страницу “Dashboards” пропускаем</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На странице “Kapacitor Connection” видим неиспользуемый порт и пропускаем страницу.</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Установка завершена! Нажимаем на кнопку “View All Connections”</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246736b57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246736b57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У нас появляется страница со всеми подключениями и на ней отображается подключение к БД по порту 8086. Всё правильно. </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То есть схема такая, что Jmeter будет передавать результаты тестирования в БД influx на localhost:8086, а Сhronograf будет брать данные с influx для отрисовки этих данных.</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Во вкладке “Explore” можно писать запросы для отрисовки графиков.</a:t>
            </a:r>
            <a:endParaRPr sz="1200">
              <a:solidFill>
                <a:srgbClr val="212121"/>
              </a:solidFill>
              <a:highlight>
                <a:srgbClr val="FFFFFF"/>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46736b57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246736b57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Давайте откроем страницу “InfluxDB Admin” и создадим базу данных </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В поле ввода “Name this Database” вводим либо валидное название, например “Test” и подтверждаем ввод зелёным чекмарком.</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У нас создалась наша новая БД</a:t>
            </a:r>
            <a:endParaRPr sz="1200">
              <a:solidFill>
                <a:srgbClr val="212121"/>
              </a:solidFill>
              <a:highlight>
                <a:srgbClr val="FFFFFF"/>
              </a:high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246736b57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246736b57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Далее перейдём на страницу “Dashboard” и создадим дашборд нажав на кнопку “+ Create Dashboard”</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Появляется такая страница с новым созданным дашбордом, где мы для начала переименуем в её в “Test”</a:t>
            </a:r>
            <a:endParaRPr sz="1200">
              <a:solidFill>
                <a:srgbClr val="212121"/>
              </a:solidFill>
              <a:highlight>
                <a:srgbClr val="FFFFFF"/>
              </a:highligh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46736b57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246736b57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Чтобы наш план работал нужно настроить JMeter.</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Для этого открываем JMeter и открываем один из созданных модулей нагрузки.</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Нажимаем ПКМ на Test Plan-&gt;Add-&gt;Listener-&gt;Backend Listener</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Выбираем добавленный Backend Listener и в поле с выпадающим списком “Backend Listener Implementation” выбираем значение “org.apache.jmeter.visualizers.backend.graphite.GraphiteBackendListenerClient”</a:t>
            </a:r>
            <a:endParaRPr sz="1200">
              <a:solidFill>
                <a:srgbClr val="212121"/>
              </a:solidFill>
              <a:highlight>
                <a:srgbClr val="FFFFFF"/>
              </a:highlight>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46736b57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246736b57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При выборе значения у нас изменяются данные в блоке “Parameters” и поле “InfluxdbUrl” у нас выставлено значение, в котором говорится, что нужно изменить хост и базу данных. Мы изменяем хост на localhost:8086 и базу данных выставляем Test.</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Значение в строке “summaryOnly” меняем на “false”</a:t>
            </a:r>
            <a:endParaRPr sz="1200">
              <a:solidFill>
                <a:srgbClr val="212121"/>
              </a:solidFill>
              <a:highlight>
                <a:srgbClr val="FFFFFF"/>
              </a:highligh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46736b57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46736b57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46736b57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246736b57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Далее переходим на наш дашборд “Test” и создадим панель для отображения данных</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Выбираем “Line”. У нас здесь пока что ничего нету. Нажимаем на кнопку “Add data”</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На появившейся странице выбираем базу данных</a:t>
            </a:r>
            <a:endParaRPr sz="1200">
              <a:solidFill>
                <a:srgbClr val="212121"/>
              </a:solidFill>
              <a:highlight>
                <a:srgbClr val="FFFFFF"/>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246736b57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246736b57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После выбора базы данных у нас есть что выбрать</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В блоке “Measurements &amp; Tags” выбираем Jmeter и в блоке “Fields” выбираем значение “avg” - это среднее время ответов всех запросов</a:t>
            </a:r>
            <a:endParaRPr sz="1200">
              <a:solidFill>
                <a:srgbClr val="212121"/>
              </a:solidFill>
              <a:highlight>
                <a:srgbClr val="FFFFFF"/>
              </a:high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246736b57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246736b57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И теперь у нас отображается график :)</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Подробнее о верхнем блоке с графиком. </a:t>
            </a:r>
            <a:endParaRPr sz="1200">
              <a:solidFill>
                <a:srgbClr val="21212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1b680e3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1b680e3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101010"/>
                </a:solidFill>
                <a:highlight>
                  <a:srgbClr val="FFFFFF"/>
                </a:highlight>
              </a:rPr>
              <a:t>на настоящий момент один из самых популярных инструментов с открытым исходным кодом для нагрузочного тестирования. Инструмент разрабатывается с 2003 года и за прошедшие десятилетия оброс богатой функциональностью и достаточно давно успел себя зарекомендовать, как прекрасную альтернативу платным аналогам для большинства решаемых задач.</a:t>
            </a:r>
            <a:endParaRPr sz="1200">
              <a:solidFill>
                <a:srgbClr val="101010"/>
              </a:solidFill>
              <a:highlight>
                <a:srgbClr val="FFFFFF"/>
              </a:highlight>
            </a:endParaRPr>
          </a:p>
          <a:p>
            <a:pPr indent="0" lvl="0" marL="0" rtl="0" algn="l">
              <a:lnSpc>
                <a:spcPct val="115000"/>
              </a:lnSpc>
              <a:spcBef>
                <a:spcPts val="1700"/>
              </a:spcBef>
              <a:spcAft>
                <a:spcPts val="0"/>
              </a:spcAft>
              <a:buNone/>
            </a:pPr>
            <a:r>
              <a:rPr lang="ru" sz="1200">
                <a:solidFill>
                  <a:srgbClr val="101010"/>
                </a:solidFill>
                <a:highlight>
                  <a:srgbClr val="FFFFFF"/>
                </a:highlight>
              </a:rPr>
              <a:t>Если вам этого недостаточно и нужно решение какой-либо специфической задачи, то JMeter можно расширить, написав к нему своё расширение или используя существующие, доступные в менеджере плагинов. Например, можно из JMeter запускать даже .Net-код, используя jni4net, или проводить тестирование с помощью графического citrix-ica протокола.</a:t>
            </a:r>
            <a:endParaRPr sz="1200">
              <a:solidFill>
                <a:srgbClr val="101010"/>
              </a:solidFill>
              <a:highlight>
                <a:srgbClr val="FFFFFF"/>
              </a:highlight>
            </a:endParaRPr>
          </a:p>
          <a:p>
            <a:pPr indent="0" lvl="0" marL="0" rtl="0" algn="l">
              <a:lnSpc>
                <a:spcPct val="115000"/>
              </a:lnSpc>
              <a:spcBef>
                <a:spcPts val="1700"/>
              </a:spcBef>
              <a:spcAft>
                <a:spcPts val="0"/>
              </a:spcAft>
              <a:buNone/>
            </a:pPr>
            <a:r>
              <a:rPr lang="ru" sz="1200">
                <a:solidFill>
                  <a:srgbClr val="101010"/>
                </a:solidFill>
                <a:highlight>
                  <a:srgbClr val="FFFFFF"/>
                </a:highlight>
              </a:rPr>
              <a:t>Для высоких нагрузок запуска одного инстанса JMeter может и не хватить, но эта проблема решаема тюнингом конфигурационных файлов инструмента или использованием распределенного запуска.</a:t>
            </a:r>
            <a:endParaRPr sz="1200">
              <a:solidFill>
                <a:srgbClr val="101010"/>
              </a:solidFill>
              <a:highlight>
                <a:srgbClr val="FFFFFF"/>
              </a:highlight>
            </a:endParaRPr>
          </a:p>
          <a:p>
            <a:pPr indent="0" lvl="0" marL="0" rtl="0" algn="l">
              <a:lnSpc>
                <a:spcPct val="115000"/>
              </a:lnSpc>
              <a:spcBef>
                <a:spcPts val="1700"/>
              </a:spcBef>
              <a:spcAft>
                <a:spcPts val="0"/>
              </a:spcAft>
              <a:buClr>
                <a:schemeClr val="dk1"/>
              </a:buClr>
              <a:buSzPts val="1100"/>
              <a:buFont typeface="Arial"/>
              <a:buNone/>
            </a:pPr>
            <a:r>
              <a:rPr lang="ru" sz="1200">
                <a:solidFill>
                  <a:srgbClr val="101010"/>
                </a:solidFill>
                <a:highlight>
                  <a:srgbClr val="FFFFFF"/>
                </a:highlight>
              </a:rPr>
              <a:t>JMeter действительно очень популярен в отрасли, об этом говорит тот факт, что некоторые инструменты из нашего списка используют JMeter в качестве своего движка.</a:t>
            </a:r>
            <a:endParaRPr sz="1200">
              <a:solidFill>
                <a:srgbClr val="101010"/>
              </a:solidFill>
              <a:highlight>
                <a:srgbClr val="FFFFFF"/>
              </a:highlight>
            </a:endParaRPr>
          </a:p>
          <a:p>
            <a:pPr indent="0" lvl="0" marL="0" rtl="0" algn="l">
              <a:spcBef>
                <a:spcPts val="170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46736b57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46736b57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Создадим ранее отображенные данные панелью на дашборде нажав на зеленый чекмарк</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Теперь на дашборде отображается созданная панель, которая отображает среднее время ответов всех запросов</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Чтобы добавить ещё одну панель нажмём на кнопку “Add a Cell to Dashboard”</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Далее так же находим нашу базу данных и сделаем “Group By transactions” и так же выберем среднее время ответов и сохраняем панель.</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Теперь у нас отображается панель в котором есть средние времена ответов с отображением каждого запроса</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Как вы успели понять, графики жутко гибкие, настроить отображение можно очень много чего если сидеть разбираться более детально. Это действительно лучше графиков что нам предлагают плагины JMeter.</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Также огромным плюсом является то, что эти данные лежат в БД и их легко и удобно найти и подтянуть, чтобы снова посмотреть результаты</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48290a1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48290a1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После проведения тестирования я получил три дашборда с модулями разработанными ранее, где отображаются графики. Я сделал по итогу по 4 графика на каждом дашборде:</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AutoNum type="arabicPeriod"/>
            </a:pPr>
            <a:r>
              <a:rPr lang="ru" sz="1200">
                <a:solidFill>
                  <a:srgbClr val="212121"/>
                </a:solidFill>
                <a:highlight>
                  <a:srgbClr val="FFFFFF"/>
                </a:highlight>
              </a:rPr>
              <a:t>Среднее время всех ответов</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AutoNum type="arabicPeriod"/>
            </a:pPr>
            <a:r>
              <a:rPr lang="ru" sz="1200">
                <a:solidFill>
                  <a:srgbClr val="212121"/>
                </a:solidFill>
                <a:highlight>
                  <a:srgbClr val="FFFFFF"/>
                </a:highlight>
              </a:rPr>
              <a:t>Среднее время ответа каждого запроса </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AutoNum type="arabicPeriod"/>
            </a:pPr>
            <a:r>
              <a:rPr lang="ru" sz="1200">
                <a:solidFill>
                  <a:srgbClr val="212121"/>
                </a:solidFill>
                <a:highlight>
                  <a:srgbClr val="FFFFFF"/>
                </a:highlight>
              </a:rPr>
              <a:t>Процентиль вычисляется для успешных ответов имени сэмплера. Для каждого вычисляемого значения будет одна метрика.</a:t>
            </a:r>
            <a:endParaRPr sz="1200">
              <a:solidFill>
                <a:srgbClr val="212121"/>
              </a:solidFill>
              <a:highlight>
                <a:srgbClr val="FFFFFF"/>
              </a:highlight>
            </a:endParaRPr>
          </a:p>
          <a:p>
            <a:pPr indent="-304800" lvl="0" marL="457200" rtl="0" algn="l">
              <a:lnSpc>
                <a:spcPct val="115000"/>
              </a:lnSpc>
              <a:spcBef>
                <a:spcPts val="0"/>
              </a:spcBef>
              <a:spcAft>
                <a:spcPts val="0"/>
              </a:spcAft>
              <a:buClr>
                <a:srgbClr val="212121"/>
              </a:buClr>
              <a:buSzPts val="1200"/>
              <a:buAutoNum type="arabicPeriod"/>
            </a:pPr>
            <a:r>
              <a:rPr lang="ru" sz="1200">
                <a:solidFill>
                  <a:srgbClr val="212121"/>
                </a:solidFill>
                <a:highlight>
                  <a:srgbClr val="FFFFFF"/>
                </a:highlight>
              </a:rPr>
              <a:t>Ошибки получаемые от сервера </a:t>
            </a:r>
            <a:endParaRPr sz="1200">
              <a:solidFill>
                <a:srgbClr val="212121"/>
              </a:solidFill>
              <a:highlight>
                <a:srgbClr val="FFFFFF"/>
              </a:highlight>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По правильному у нас анализ должен проходить отталкиваясь от требований заказчика, то в нашем случае это сложно)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Я представлю три скриншота и расскажу что мне было странным заметить и что я указал бы как момент который стоит исследовать детальнее для доработки</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Здесь не было ошибок, но смутил тот момент, что метод /registration дал ответ после запроса через 8,57 сек. Этот момент стоило бы обсудить детальнее, если бы было требование о том, что, например, время ответа запроса не должно превышать 3 секунды, ну это например)</a:t>
            </a:r>
            <a:endParaRPr sz="1200">
              <a:solidFill>
                <a:srgbClr val="212121"/>
              </a:solidFill>
              <a:highlight>
                <a:srgbClr val="FFFFFF"/>
              </a:highlight>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248290a13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248290a13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Вторым скриншотом выступит дашборд на котором отображается результаты модуля нагрузки в котором три пользователя одновременно будут выполнять сценарий</a:t>
            </a:r>
            <a:endParaRPr sz="1200">
              <a:solidFill>
                <a:srgbClr val="212121"/>
              </a:solidFill>
              <a:highlight>
                <a:srgbClr val="FFFFFF"/>
              </a:highlight>
            </a:endParaRPr>
          </a:p>
          <a:p>
            <a:pPr indent="0" lvl="0" marL="0" rtl="0" algn="l">
              <a:lnSpc>
                <a:spcPct val="115000"/>
              </a:lnSpc>
              <a:spcBef>
                <a:spcPts val="0"/>
              </a:spcBef>
              <a:spcAft>
                <a:spcPts val="0"/>
              </a:spcAft>
              <a:buNone/>
            </a:pPr>
            <a:r>
              <a:rPr lang="ru" sz="1200">
                <a:solidFill>
                  <a:srgbClr val="212121"/>
                </a:solidFill>
                <a:highlight>
                  <a:srgbClr val="FFFFFF"/>
                </a:highlight>
              </a:rPr>
              <a:t>Здесь дольше всех отвечал метод /buy. На графике с ошибками замечено, что произошло две HTTP ошибки и они связаны с этим методом.</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Открыв график видим, что у нас 2 ошибки, а открыв response видим, что это 500-ая ошибка. Так как ошибок быть априори не должно, тем более при валидном кейсе, то понимаем, что над этим моментом нужно работать. </a:t>
            </a:r>
            <a:endParaRPr sz="1200">
              <a:solidFill>
                <a:srgbClr val="212121"/>
              </a:solidFill>
              <a:highlight>
                <a:srgbClr val="FFFFFF"/>
              </a:highlight>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248290a13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248290a13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200">
                <a:solidFill>
                  <a:srgbClr val="212121"/>
                </a:solidFill>
                <a:highlight>
                  <a:srgbClr val="FFFFFF"/>
                </a:highlight>
              </a:rPr>
              <a:t>Теперь покажу дашборд на котором отображаются графики модуля нагрузки в котором пользователи заходят в сценарий каждые 5 секунд и выполняют его</a:t>
            </a:r>
            <a:endParaRPr sz="1200">
              <a:solidFill>
                <a:srgbClr val="212121"/>
              </a:solidFill>
              <a:highlight>
                <a:srgbClr val="FFFFFF"/>
              </a:highlight>
            </a:endParaRPr>
          </a:p>
          <a:p>
            <a:pPr indent="0" lvl="0" marL="0" rtl="0" algn="l">
              <a:lnSpc>
                <a:spcPct val="115000"/>
              </a:lnSpc>
              <a:spcBef>
                <a:spcPts val="0"/>
              </a:spcBef>
              <a:spcAft>
                <a:spcPts val="0"/>
              </a:spcAft>
              <a:buNone/>
            </a:pPr>
            <a:r>
              <a:t/>
            </a:r>
            <a:endParaRPr sz="1200">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ru" sz="1200">
                <a:solidFill>
                  <a:srgbClr val="212121"/>
                </a:solidFill>
                <a:highlight>
                  <a:srgbClr val="FFFFFF"/>
                </a:highlight>
              </a:rPr>
              <a:t>Здесь единственно долго ответил метод /registration, за 3,52 сек, но значительно быстрее, чем в при первом модуле нагрузки. Возможно исследовав первый модуль и после внесений правок и этот кейс отработает валидно. </a:t>
            </a:r>
            <a:endParaRPr sz="1200">
              <a:solidFill>
                <a:srgbClr val="212121"/>
              </a:solidFill>
              <a:highlight>
                <a:srgbClr val="FFFFFF"/>
              </a:highlight>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248290a13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248290a13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248290a13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248290a13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1200">
                <a:solidFill>
                  <a:srgbClr val="111111"/>
                </a:solidFill>
                <a:highlight>
                  <a:srgbClr val="FFFFFF"/>
                </a:highlight>
              </a:rPr>
              <a:t>Метрики для нагрузочного агента</a:t>
            </a:r>
            <a:endParaRPr b="1" sz="1200">
              <a:solidFill>
                <a:srgbClr val="111111"/>
              </a:solidFill>
              <a:highlight>
                <a:srgbClr val="FFFFFF"/>
              </a:highlight>
            </a:endParaRPr>
          </a:p>
          <a:p>
            <a:pPr indent="0" lvl="0" marL="0" rtl="0" algn="l">
              <a:spcBef>
                <a:spcPts val="0"/>
              </a:spcBef>
              <a:spcAft>
                <a:spcPts val="0"/>
              </a:spcAft>
              <a:buNone/>
            </a:pPr>
            <a:r>
              <a:t/>
            </a:r>
            <a:endParaRPr b="1" sz="1200">
              <a:solidFill>
                <a:srgbClr val="111111"/>
              </a:solidFill>
              <a:highlight>
                <a:srgbClr val="FFFFFF"/>
              </a:highlight>
            </a:endParaRPr>
          </a:p>
          <a:p>
            <a:pPr indent="-304800" lvl="0" marL="457200" rtl="0" algn="l">
              <a:spcBef>
                <a:spcPts val="0"/>
              </a:spcBef>
              <a:spcAft>
                <a:spcPts val="0"/>
              </a:spcAft>
              <a:buClr>
                <a:srgbClr val="111111"/>
              </a:buClr>
              <a:buSzPts val="1200"/>
              <a:buAutoNum type="arabicPeriod"/>
            </a:pPr>
            <a:r>
              <a:rPr lang="ru" sz="1200">
                <a:solidFill>
                  <a:srgbClr val="111111"/>
                </a:solidFill>
                <a:highlight>
                  <a:srgbClr val="FFFFFF"/>
                </a:highlight>
              </a:rPr>
              <a:t>Количество  vCPU и памяти RAM, Disk — «железные» характеристики нагрузочного агента</a:t>
            </a:r>
            <a:endParaRPr sz="1200">
              <a:solidFill>
                <a:srgbClr val="111111"/>
              </a:solidFill>
              <a:highlight>
                <a:srgbClr val="FFFFFF"/>
              </a:highlight>
            </a:endParaRPr>
          </a:p>
          <a:p>
            <a:pPr indent="0" lvl="0" marL="457200" rtl="0" algn="l">
              <a:spcBef>
                <a:spcPts val="0"/>
              </a:spcBef>
              <a:spcAft>
                <a:spcPts val="0"/>
              </a:spcAft>
              <a:buNone/>
            </a:pPr>
            <a:r>
              <a:t/>
            </a:r>
            <a:endParaRPr sz="1200">
              <a:solidFill>
                <a:srgbClr val="111111"/>
              </a:solidFill>
              <a:highlight>
                <a:srgbClr val="FFFFFF"/>
              </a:highlight>
            </a:endParaRPr>
          </a:p>
          <a:p>
            <a:pPr indent="-304800" lvl="0" marL="457200" rtl="0" algn="l">
              <a:spcBef>
                <a:spcPts val="0"/>
              </a:spcBef>
              <a:spcAft>
                <a:spcPts val="0"/>
              </a:spcAft>
              <a:buClr>
                <a:srgbClr val="111111"/>
              </a:buClr>
              <a:buSzPts val="1200"/>
              <a:buAutoNum type="arabicPeriod"/>
            </a:pPr>
            <a:r>
              <a:rPr lang="ru" sz="1200">
                <a:solidFill>
                  <a:srgbClr val="111111"/>
                </a:solidFill>
                <a:highlight>
                  <a:srgbClr val="FFFFFF"/>
                </a:highlight>
              </a:rPr>
              <a:t>Network throughput (on load agent) — пропускная способность сетевого интерфейса на сервере, где установлен нагрузочный агент. Обычно измеряется в байтах в секунду (bps)</a:t>
            </a:r>
            <a:endParaRPr sz="1200">
              <a:solidFill>
                <a:srgbClr val="111111"/>
              </a:solidFill>
              <a:highlight>
                <a:srgbClr val="FFFFFF"/>
              </a:highlight>
            </a:endParaRPr>
          </a:p>
          <a:p>
            <a:pPr indent="0" lvl="0" marL="457200" rtl="0" algn="l">
              <a:spcBef>
                <a:spcPts val="0"/>
              </a:spcBef>
              <a:spcAft>
                <a:spcPts val="0"/>
              </a:spcAft>
              <a:buNone/>
            </a:pPr>
            <a:r>
              <a:t/>
            </a:r>
            <a:endParaRPr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Virtual users— количество виртуальных пользователей, реализующих сценарии нагрузки и имитирующих реальные действия пользователей</a:t>
            </a:r>
            <a:endParaRPr sz="1200">
              <a:solidFill>
                <a:srgbClr val="111111"/>
              </a:solidFill>
              <a:highlight>
                <a:srgbClr val="FFFFFF"/>
              </a:highlight>
            </a:endParaRPr>
          </a:p>
          <a:p>
            <a:pPr indent="0" lvl="0" marL="457200" rtl="0" algn="l">
              <a:lnSpc>
                <a:spcPct val="115000"/>
              </a:lnSpc>
              <a:spcBef>
                <a:spcPts val="0"/>
              </a:spcBef>
              <a:spcAft>
                <a:spcPts val="0"/>
              </a:spcAft>
              <a:buNone/>
            </a:pPr>
            <a:r>
              <a:t/>
            </a:r>
            <a:endParaRPr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Requests per second (minute)— количество сетевых запросов в секунду (или минуту). Важная характеристика нагрузочного агента: сколько он может генерировать запросов. Фактически это имитация обращения к приложению виртуальными пользователями</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a:p>
            <a:pPr indent="0" lvl="0" marL="0" rtl="0" algn="l">
              <a:lnSpc>
                <a:spcPct val="115000"/>
              </a:lnSpc>
              <a:spcBef>
                <a:spcPts val="0"/>
              </a:spcBef>
              <a:spcAft>
                <a:spcPts val="0"/>
              </a:spcAft>
              <a:buNone/>
            </a:pPr>
            <a:r>
              <a:rPr b="1" lang="ru" sz="1200">
                <a:solidFill>
                  <a:srgbClr val="111111"/>
                </a:solidFill>
                <a:highlight>
                  <a:srgbClr val="FFFFFF"/>
                </a:highlight>
              </a:rPr>
              <a:t>Метрики целевой системы или приложения, тестируемых под нагрузкой</a:t>
            </a:r>
            <a:endParaRPr b="1" sz="1200">
              <a:solidFill>
                <a:srgbClr val="111111"/>
              </a:solidFill>
              <a:highlight>
                <a:srgbClr val="FFFFFF"/>
              </a:highlight>
            </a:endParaRPr>
          </a:p>
          <a:p>
            <a:pPr indent="0" lvl="0" marL="0" rtl="0" algn="l">
              <a:lnSpc>
                <a:spcPct val="115000"/>
              </a:lnSpc>
              <a:spcBef>
                <a:spcPts val="0"/>
              </a:spcBef>
              <a:spcAft>
                <a:spcPts val="0"/>
              </a:spcAft>
              <a:buNone/>
            </a:pPr>
            <a:r>
              <a:t/>
            </a:r>
            <a:endParaRPr b="1"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CPU, Memory, Disk usage — динамика загрузки процессора, памяти и диска в процессе тестирования. Обычно измеряется в процентах от максимально доступных значений</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Network throughput(on target) — пропускная способность сетевого интерфейса на целевом сервере. Обычно измеряется в байтах в секунду (bps)</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Virtual users status, Passed/Failed/Total — количество успешных и неуспешных статусов работы виртуальных пользователей для сценариев нагрузки, а также их общее количество. Обычно ожидается, что все пользователи смогли выполнить все свои задачи, указанные в профиле нагрузки. Любая ошибка будет означать, что и реальный пользователь не сможет решить свою задачу при работе с системой</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Responses per second (minute) — количество сетевых ответов в секунду (или минуту). Важная характеристика целевого сервиса: сколько удалось сгенерировать и отправить ответов на запросы с нагрузочного агента</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HTTP responses status — количество различных кодов ответа от сервера приложения, полученных нагрузочным агентом.</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HTTP responses status — количество различных кодов ответа от сервера приложения, полученных нагрузочным агентом. Transaction response time— время одной полной транзакции, завершение цикла «запрос — ответ». Это время от начала отправки запроса (request) до завершения приема ответа (response).</a:t>
            </a:r>
            <a:endParaRPr sz="1200">
              <a:solidFill>
                <a:srgbClr val="111111"/>
              </a:solidFill>
              <a:highlight>
                <a:srgbClr val="FFFFFF"/>
              </a:highlight>
            </a:endParaRPr>
          </a:p>
          <a:p>
            <a:pPr indent="0" lvl="0" marL="457200" rtl="0" algn="l">
              <a:lnSpc>
                <a:spcPct val="115000"/>
              </a:lnSpc>
              <a:spcBef>
                <a:spcPts val="0"/>
              </a:spcBef>
              <a:spcAft>
                <a:spcPts val="0"/>
              </a:spcAft>
              <a:buNone/>
            </a:pPr>
            <a:r>
              <a:t/>
            </a:r>
            <a:endParaRPr sz="1200">
              <a:solidFill>
                <a:srgbClr val="111111"/>
              </a:solidFill>
              <a:highlight>
                <a:srgbClr val="FFFFFF"/>
              </a:highlight>
            </a:endParaRPr>
          </a:p>
          <a:p>
            <a:pPr indent="0" lvl="0" marL="457200" rtl="0" algn="l">
              <a:lnSpc>
                <a:spcPct val="115000"/>
              </a:lnSpc>
              <a:spcBef>
                <a:spcPts val="0"/>
              </a:spcBef>
              <a:spcAft>
                <a:spcPts val="0"/>
              </a:spcAft>
              <a:buNone/>
            </a:pPr>
            <a:r>
              <a:rPr lang="ru" sz="1200">
                <a:solidFill>
                  <a:srgbClr val="111111"/>
                </a:solidFill>
                <a:highlight>
                  <a:srgbClr val="FFFFFF"/>
                </a:highlight>
              </a:rPr>
              <a:t>Время транзакции может измеряться в секундах (или минутах) несколькими способами: считают минимальное, максимальное, среднее и, например, 90-й перцентиль. Минимальные и максимальные показания — это крайние состояния производительности системы. Девяностый перцентиль используется наиболее часто, поскольку он показывает большинство пользователей, комфортно работающих на пороге производительности системы</a:t>
            </a:r>
            <a:endParaRPr sz="1200">
              <a:solidFill>
                <a:srgbClr val="111111"/>
              </a:solidFill>
              <a:highlight>
                <a:srgbClr val="FFFFFF"/>
              </a:highlight>
            </a:endParaRPr>
          </a:p>
          <a:p>
            <a:pPr indent="0" lvl="0" marL="457200" rtl="0" algn="l">
              <a:lnSpc>
                <a:spcPct val="115000"/>
              </a:lnSpc>
              <a:spcBef>
                <a:spcPts val="0"/>
              </a:spcBef>
              <a:spcAft>
                <a:spcPts val="0"/>
              </a:spcAft>
              <a:buNone/>
            </a:pPr>
            <a:r>
              <a:t/>
            </a:r>
            <a:endParaRPr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Transactions per second (minute) — количество полных транзакций в секунду (минуту), то есть сколько приложение смогло принять и обработать запросов и выдать ответов. Фактически это пропускная способность системы</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a:p>
            <a:pPr indent="-304800" lvl="0" marL="457200" rtl="0" algn="l">
              <a:lnSpc>
                <a:spcPct val="115000"/>
              </a:lnSpc>
              <a:spcBef>
                <a:spcPts val="0"/>
              </a:spcBef>
              <a:spcAft>
                <a:spcPts val="0"/>
              </a:spcAft>
              <a:buClr>
                <a:srgbClr val="111111"/>
              </a:buClr>
              <a:buSzPts val="1200"/>
              <a:buAutoNum type="arabicPeriod"/>
            </a:pPr>
            <a:r>
              <a:rPr lang="ru" sz="1200">
                <a:solidFill>
                  <a:srgbClr val="111111"/>
                </a:solidFill>
                <a:highlight>
                  <a:srgbClr val="FFFFFF"/>
                </a:highlight>
              </a:rPr>
              <a:t>Transactions status , Passed / Failed / Total — количество успешных, неуспешных и общее количество транзакций.</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a:p>
            <a:pPr indent="457200" lvl="0" marL="0" rtl="0" algn="l">
              <a:lnSpc>
                <a:spcPct val="115000"/>
              </a:lnSpc>
              <a:spcBef>
                <a:spcPts val="0"/>
              </a:spcBef>
              <a:spcAft>
                <a:spcPts val="0"/>
              </a:spcAft>
              <a:buNone/>
            </a:pPr>
            <a:r>
              <a:rPr lang="ru" sz="1200">
                <a:solidFill>
                  <a:srgbClr val="111111"/>
                </a:solidFill>
                <a:highlight>
                  <a:srgbClr val="FFFFFF"/>
                </a:highlight>
              </a:rPr>
              <a:t>Для реальных пользователей не успешная транзакция фактически будет означать невозможность работать с системой под нагрузкой</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a:p>
            <a:pPr indent="0" lvl="0" marL="0" rtl="0" algn="l">
              <a:lnSpc>
                <a:spcPct val="115000"/>
              </a:lnSpc>
              <a:spcBef>
                <a:spcPts val="0"/>
              </a:spcBef>
              <a:spcAft>
                <a:spcPts val="0"/>
              </a:spcAft>
              <a:buNone/>
            </a:pPr>
            <a:r>
              <a:t/>
            </a:r>
            <a:endParaRPr sz="1200">
              <a:solidFill>
                <a:srgbClr val="111111"/>
              </a:solidFill>
              <a:highlight>
                <a:srgbClr val="FFFFFF"/>
              </a:highlight>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248290a13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248290a13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ru" sz="1200">
                <a:solidFill>
                  <a:srgbClr val="333333"/>
                </a:solidFill>
                <a:highlight>
                  <a:srgbClr val="FFFFFF"/>
                </a:highlight>
              </a:rPr>
              <a:t>Для качественного проведения тестирования производительности инструмент устанавливается на </a:t>
            </a:r>
            <a:r>
              <a:rPr b="1" lang="ru" sz="1200">
                <a:solidFill>
                  <a:srgbClr val="333333"/>
                </a:solidFill>
                <a:highlight>
                  <a:srgbClr val="FFFFFF"/>
                </a:highlight>
              </a:rPr>
              <a:t>генератор нагрузки</a:t>
            </a:r>
            <a:r>
              <a:rPr lang="ru" sz="1200">
                <a:solidFill>
                  <a:srgbClr val="333333"/>
                </a:solidFill>
                <a:highlight>
                  <a:srgbClr val="FFFFFF"/>
                </a:highlight>
              </a:rPr>
              <a:t> – виртуальную или физическую машину, расположенную максимально близко к серверу(-ам) приложения. Это снижает искажения при подаче нагрузки, вызванные задержками сети.</a:t>
            </a:r>
            <a:endParaRPr sz="1200">
              <a:solidFill>
                <a:srgbClr val="333333"/>
              </a:solidFill>
              <a:highlight>
                <a:srgbClr val="FFFFFF"/>
              </a:highlight>
            </a:endParaRPr>
          </a:p>
          <a:p>
            <a:pPr indent="0" lvl="0" marL="0" rtl="0" algn="l">
              <a:lnSpc>
                <a:spcPct val="140000"/>
              </a:lnSpc>
              <a:spcBef>
                <a:spcPts val="1500"/>
              </a:spcBef>
              <a:spcAft>
                <a:spcPts val="0"/>
              </a:spcAft>
              <a:buNone/>
            </a:pPr>
            <a:r>
              <a:rPr lang="ru" sz="1200">
                <a:solidFill>
                  <a:srgbClr val="333333"/>
                </a:solidFill>
                <a:highlight>
                  <a:srgbClr val="FFFFFF"/>
                </a:highlight>
              </a:rPr>
              <a:t>Для создания большого объёма нагрузки ресурсов одной машины может быть недостаточно, поэтому проводится </a:t>
            </a:r>
            <a:r>
              <a:rPr b="1" lang="ru" sz="1200">
                <a:solidFill>
                  <a:srgbClr val="333333"/>
                </a:solidFill>
                <a:highlight>
                  <a:srgbClr val="FFFFFF"/>
                </a:highlight>
              </a:rPr>
              <a:t>распределенное нагрузочное тестирование</a:t>
            </a:r>
            <a:r>
              <a:rPr lang="ru" sz="1200">
                <a:solidFill>
                  <a:srgbClr val="333333"/>
                </a:solidFill>
                <a:highlight>
                  <a:srgbClr val="FFFFFF"/>
                </a:highlight>
              </a:rPr>
              <a:t>.</a:t>
            </a:r>
            <a:endParaRPr sz="1200">
              <a:solidFill>
                <a:srgbClr val="333333"/>
              </a:solidFill>
              <a:highlight>
                <a:srgbClr val="FFFFFF"/>
              </a:highlight>
            </a:endParaRPr>
          </a:p>
          <a:p>
            <a:pPr indent="0" lvl="0" marL="0" rtl="0" algn="just">
              <a:lnSpc>
                <a:spcPct val="140000"/>
              </a:lnSpc>
              <a:spcBef>
                <a:spcPts val="1500"/>
              </a:spcBef>
              <a:spcAft>
                <a:spcPts val="0"/>
              </a:spcAft>
              <a:buNone/>
            </a:pPr>
            <a:r>
              <a:rPr lang="ru" sz="1050">
                <a:solidFill>
                  <a:srgbClr val="101010"/>
                </a:solidFill>
                <a:highlight>
                  <a:srgbClr val="FFFFFF"/>
                </a:highlight>
              </a:rPr>
              <a:t>Часто в процессе нагрузочного тестирования тестировщик упирается в то, что ресурсы его компьютера и/или сетевого соединения не позволяют создать требуемую нагрузку на тестируемое приложение. Можно пойти по пути увеличения производительности нагрузочного клиента и сети, а можно использовать возможности по распределенному нагрузочному тестированию, которые JMeter предоставляет из коробки.</a:t>
            </a:r>
            <a:endParaRPr sz="1050">
              <a:solidFill>
                <a:srgbClr val="101010"/>
              </a:solidFill>
              <a:highlight>
                <a:srgbClr val="FFFFFF"/>
              </a:highlight>
            </a:endParaRPr>
          </a:p>
          <a:p>
            <a:pPr indent="0" lvl="0" marL="0" rtl="0" algn="l">
              <a:lnSpc>
                <a:spcPct val="140000"/>
              </a:lnSpc>
              <a:spcBef>
                <a:spcPts val="1500"/>
              </a:spcBef>
              <a:spcAft>
                <a:spcPts val="0"/>
              </a:spcAft>
              <a:buNone/>
            </a:pPr>
            <a:r>
              <a:rPr lang="ru" sz="1050">
                <a:solidFill>
                  <a:srgbClr val="101010"/>
                </a:solidFill>
                <a:highlight>
                  <a:srgbClr val="FFFFFF"/>
                </a:highlight>
              </a:rPr>
              <a:t> 	Для проведения распределенного тестирования нам понадобятся:</a:t>
            </a:r>
            <a:endParaRPr sz="1050">
              <a:solidFill>
                <a:srgbClr val="101010"/>
              </a:solidFill>
              <a:highlight>
                <a:srgbClr val="FFFFFF"/>
              </a:highlight>
            </a:endParaRPr>
          </a:p>
          <a:p>
            <a:pPr indent="-295275" lvl="0" marL="457200" rtl="0" algn="l">
              <a:lnSpc>
                <a:spcPct val="140000"/>
              </a:lnSpc>
              <a:spcBef>
                <a:spcPts val="1500"/>
              </a:spcBef>
              <a:spcAft>
                <a:spcPts val="0"/>
              </a:spcAft>
              <a:buClr>
                <a:srgbClr val="101010"/>
              </a:buClr>
              <a:buSzPts val="1050"/>
              <a:buFont typeface="Trebuchet MS"/>
              <a:buChar char="●"/>
            </a:pPr>
            <a:r>
              <a:rPr b="1" lang="ru" sz="1050">
                <a:solidFill>
                  <a:srgbClr val="101010"/>
                </a:solidFill>
                <a:highlight>
                  <a:srgbClr val="FFFFFF"/>
                </a:highlight>
              </a:rPr>
              <a:t>1</a:t>
            </a:r>
            <a:r>
              <a:rPr lang="ru" sz="1050">
                <a:solidFill>
                  <a:srgbClr val="101010"/>
                </a:solidFill>
                <a:highlight>
                  <a:srgbClr val="FFFFFF"/>
                </a:highlight>
              </a:rPr>
              <a:t> JMeter-клиент для управления тестовой сессией и сбора результатов тестирования</a:t>
            </a:r>
            <a:endParaRPr sz="1050">
              <a:solidFill>
                <a:srgbClr val="101010"/>
              </a:solidFill>
              <a:highlight>
                <a:srgbClr val="FFFFFF"/>
              </a:highlight>
            </a:endParaRPr>
          </a:p>
          <a:p>
            <a:pPr indent="-295275" lvl="0" marL="457200" rtl="0" algn="l">
              <a:lnSpc>
                <a:spcPct val="140000"/>
              </a:lnSpc>
              <a:spcBef>
                <a:spcPts val="0"/>
              </a:spcBef>
              <a:spcAft>
                <a:spcPts val="0"/>
              </a:spcAft>
              <a:buClr>
                <a:srgbClr val="101010"/>
              </a:buClr>
              <a:buSzPts val="1050"/>
              <a:buFont typeface="Trebuchet MS"/>
              <a:buChar char="●"/>
            </a:pPr>
            <a:r>
              <a:rPr b="1" lang="ru" sz="1050">
                <a:solidFill>
                  <a:srgbClr val="101010"/>
                </a:solidFill>
                <a:highlight>
                  <a:srgbClr val="FFFFFF"/>
                </a:highlight>
              </a:rPr>
              <a:t>N</a:t>
            </a:r>
            <a:r>
              <a:rPr lang="ru" sz="1050">
                <a:solidFill>
                  <a:srgbClr val="101010"/>
                </a:solidFill>
                <a:highlight>
                  <a:srgbClr val="FFFFFF"/>
                </a:highlight>
              </a:rPr>
              <a:t> JMeter-серверов (тестовых нод), на которых непосредственно будут выполнятся нагрузочные тесты</a:t>
            </a:r>
            <a:endParaRPr sz="1050">
              <a:solidFill>
                <a:srgbClr val="101010"/>
              </a:solidFill>
              <a:highlight>
                <a:srgbClr val="FFFFFF"/>
              </a:highlight>
            </a:endParaRPr>
          </a:p>
          <a:p>
            <a:pPr indent="0" lvl="0" marL="0" rtl="0" algn="just">
              <a:lnSpc>
                <a:spcPct val="140000"/>
              </a:lnSpc>
              <a:spcBef>
                <a:spcPts val="1400"/>
              </a:spcBef>
              <a:spcAft>
                <a:spcPts val="1500"/>
              </a:spcAft>
              <a:buClr>
                <a:schemeClr val="dk1"/>
              </a:buClr>
              <a:buSzPts val="1100"/>
              <a:buFont typeface="Arial"/>
              <a:buNone/>
            </a:pPr>
            <a:r>
              <a:rPr lang="ru" sz="1050">
                <a:solidFill>
                  <a:srgbClr val="101010"/>
                </a:solidFill>
                <a:highlight>
                  <a:srgbClr val="FFFFFF"/>
                </a:highlight>
              </a:rPr>
              <a:t>Следует отметить, что JMeter не предоставляет полноценной распределённости - каждая тестовая нода выполняет тестовый план полностью.</a:t>
            </a:r>
            <a:endParaRPr sz="1200">
              <a:solidFill>
                <a:srgbClr val="101010"/>
              </a:solidFill>
              <a:highlight>
                <a:srgbClr val="FFFFFF"/>
              </a:highligh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248290a13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248290a1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ru"/>
              <a:t>Исключите какие-либо картинки и тому подобные вещи. Условно ненужные файлы, которые не влияют на анализ серверной части, но могут отнимать время и память.</a:t>
            </a:r>
            <a:endParaRPr/>
          </a:p>
          <a:p>
            <a:pPr indent="-298450" lvl="0" marL="457200" rtl="0" algn="l">
              <a:spcBef>
                <a:spcPts val="0"/>
              </a:spcBef>
              <a:spcAft>
                <a:spcPts val="0"/>
              </a:spcAft>
              <a:buSzPts val="1100"/>
              <a:buAutoNum type="arabicPeriod"/>
            </a:pPr>
            <a:r>
              <a:rPr lang="ru"/>
              <a:t>Это делается для того, чтобы сценарий выполняли разные пользователи. Ведь не может же быть так, чтобы </a:t>
            </a:r>
            <a:r>
              <a:rPr lang="ru">
                <a:solidFill>
                  <a:schemeClr val="dk1"/>
                </a:solidFill>
              </a:rPr>
              <a:t>100</a:t>
            </a:r>
            <a:r>
              <a:rPr lang="ru"/>
              <a:t> Ивановых Ивана Иваныча гуляли по сценарию. Сюда же и про использование таймеров. Чем больше таймером с разными временами, тем лучше, чтобы повторять действительно пользовательский сценарий.</a:t>
            </a:r>
            <a:endParaRPr/>
          </a:p>
          <a:p>
            <a:pPr indent="-298450" lvl="0" marL="457200" rtl="0" algn="l">
              <a:spcBef>
                <a:spcPts val="0"/>
              </a:spcBef>
              <a:spcAft>
                <a:spcPts val="0"/>
              </a:spcAft>
              <a:buSzPts val="1100"/>
              <a:buAutoNum type="arabicPeriod"/>
            </a:pPr>
            <a:r>
              <a:rPr lang="ru"/>
              <a:t>В </a:t>
            </a:r>
            <a:r>
              <a:rPr lang="ru"/>
              <a:t>View Results Tree сохраняется очень много информации и естественно для этого используется память </a:t>
            </a:r>
            <a:endParaRPr/>
          </a:p>
          <a:p>
            <a:pPr indent="-298450" lvl="0" marL="457200" rtl="0" algn="l">
              <a:spcBef>
                <a:spcPts val="0"/>
              </a:spcBef>
              <a:spcAft>
                <a:spcPts val="0"/>
              </a:spcAft>
              <a:buSzPts val="1100"/>
              <a:buAutoNum type="arabicPeriod"/>
            </a:pPr>
            <a:r>
              <a:rPr lang="ru"/>
              <a:t>Просто напоминание, что такое хорошо, а что такое плохо)</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248290a13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248290a13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1b680e39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1b680e39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200">
                <a:solidFill>
                  <a:srgbClr val="101010"/>
                </a:solidFill>
                <a:highlight>
                  <a:srgbClr val="FFFFFF"/>
                </a:highlight>
              </a:rPr>
              <a:t>Loadrunner позволяет тестировщикам ПО осуществлять комплексную оценку производительности своей системы. Он специализируется на выявлении узких мест до того, как приложение будет внедрено или до стадии развертывания. В результате пользователи могут оценить каждый компонент по отдельности, прежде чем он начнет работать.</a:t>
            </a:r>
            <a:endParaRPr sz="1200">
              <a:solidFill>
                <a:srgbClr val="101010"/>
              </a:solidFill>
              <a:highlight>
                <a:srgbClr val="FFFFFF"/>
              </a:highlight>
            </a:endParaRPr>
          </a:p>
          <a:p>
            <a:pPr indent="0" lvl="0" marL="0" rtl="0" algn="l">
              <a:lnSpc>
                <a:spcPct val="115000"/>
              </a:lnSpc>
              <a:spcBef>
                <a:spcPts val="1700"/>
              </a:spcBef>
              <a:spcAft>
                <a:spcPts val="1700"/>
              </a:spcAft>
              <a:buClr>
                <a:schemeClr val="dk1"/>
              </a:buClr>
              <a:buSzPts val="1100"/>
              <a:buFont typeface="Arial"/>
              <a:buNone/>
            </a:pPr>
            <a:r>
              <a:rPr lang="ru" sz="1200">
                <a:solidFill>
                  <a:srgbClr val="101010"/>
                </a:solidFill>
                <a:highlight>
                  <a:srgbClr val="FFFFFF"/>
                </a:highlight>
              </a:rPr>
              <a:t>LoadRunner чрезвычайно полезен при обнаружении пробелов в производительности, если предвидится обновление системы. Также он предоставляет пользователям продвинутые функции для прогнозирования затрат по увеличению производительности приложений. Благодаря точному прогнозированию таких затрат, связанных с аппаратным и программным обеспечением, специалистам проще повысить производительность и масштабируемость Вашего приложения.</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boomq.io/" TargetMode="External"/><Relationship Id="rId4" Type="http://schemas.openxmlformats.org/officeDocument/2006/relationships/image" Target="../media/image21.png"/><Relationship Id="rId9" Type="http://schemas.openxmlformats.org/officeDocument/2006/relationships/image" Target="../media/image44.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2.png"/><Relationship Id="rId8"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34.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42.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8.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3.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5.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4.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2.png"/><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1.png"/><Relationship Id="rId4" Type="http://schemas.openxmlformats.org/officeDocument/2006/relationships/image" Target="../media/image77.png"/><Relationship Id="rId5" Type="http://schemas.openxmlformats.org/officeDocument/2006/relationships/image" Target="../media/image88.png"/><Relationship Id="rId6" Type="http://schemas.openxmlformats.org/officeDocument/2006/relationships/image" Target="../media/image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95.png"/><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3.png"/><Relationship Id="rId4" Type="http://schemas.openxmlformats.org/officeDocument/2006/relationships/hyperlink" Target="https://ru.wikipedia.org/wiki/%D0%A1%D0%B8%D1%81%D1%82%D0%B5%D0%BC%D0%B0_%D1%83%D0%BF%D1%80%D0%B0%D0%B2%D0%BB%D0%B5%D0%BD%D0%B8%D1%8F_%D0%B1%D0%B0%D0%B7%D0%B0%D0%BC%D0%B8_%D0%B4%D0%B0%D0%BD%D0%BD%D1%8B%D1%85" TargetMode="External"/><Relationship Id="rId5" Type="http://schemas.openxmlformats.org/officeDocument/2006/relationships/hyperlink" Target="https://ru.wikipedia.org/wiki/%D0%92%D1%80%D0%B5%D0%BC%D0%B5%D0%BD%D0%BD%D0%BE%D0%B9_%D1%80%D1%8F%D0%B4" TargetMode="External"/><Relationship Id="rId6" Type="http://schemas.openxmlformats.org/officeDocument/2006/relationships/hyperlink" Target="https://ru.wikipedia.org/wiki/Go"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4.pn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04.pn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8.png"/><Relationship Id="rId4" Type="http://schemas.openxmlformats.org/officeDocument/2006/relationships/image" Target="../media/image100.png"/><Relationship Id="rId5" Type="http://schemas.openxmlformats.org/officeDocument/2006/relationships/image" Target="../media/image98.png"/><Relationship Id="rId6"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3.png"/><Relationship Id="rId4" Type="http://schemas.openxmlformats.org/officeDocument/2006/relationships/image" Target="../media/image89.png"/><Relationship Id="rId5" Type="http://schemas.openxmlformats.org/officeDocument/2006/relationships/image" Target="../media/image9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1.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16.png"/><Relationship Id="rId4" Type="http://schemas.openxmlformats.org/officeDocument/2006/relationships/image" Target="../media/image106.png"/><Relationship Id="rId5" Type="http://schemas.openxmlformats.org/officeDocument/2006/relationships/image" Target="../media/image97.png"/><Relationship Id="rId6" Type="http://schemas.openxmlformats.org/officeDocument/2006/relationships/image" Target="../media/image9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7.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0.png"/><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11.png"/><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5.pn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22.png"/><Relationship Id="rId4" Type="http://schemas.openxmlformats.org/officeDocument/2006/relationships/image" Target="../media/image1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27.png"/><Relationship Id="rId4" Type="http://schemas.openxmlformats.org/officeDocument/2006/relationships/image" Target="../media/image1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25.png"/><Relationship Id="rId4" Type="http://schemas.openxmlformats.org/officeDocument/2006/relationships/image" Target="../media/image117.png"/><Relationship Id="rId5" Type="http://schemas.openxmlformats.org/officeDocument/2006/relationships/image" Target="../media/image1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21.png"/><Relationship Id="rId4" Type="http://schemas.openxmlformats.org/officeDocument/2006/relationships/image" Target="../media/image1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24.png"/><Relationship Id="rId4" Type="http://schemas.openxmlformats.org/officeDocument/2006/relationships/image" Target="../media/image120.png"/><Relationship Id="rId5" Type="http://schemas.openxmlformats.org/officeDocument/2006/relationships/image" Target="../media/image132.png"/><Relationship Id="rId6" Type="http://schemas.openxmlformats.org/officeDocument/2006/relationships/image" Target="../media/image1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18.png"/><Relationship Id="rId4" Type="http://schemas.openxmlformats.org/officeDocument/2006/relationships/image" Target="../media/image1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www.rstqb.org/ru/istqb-downloads.html?file=files/content/rstqb/downloads/ISTQB%20Downloads/ISTQB_CTFL_PT_Syllabus_2018_GA.pdf"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836775" y="856700"/>
            <a:ext cx="8520600" cy="1762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ru"/>
              <a:t>Нагрузочное тестирование</a:t>
            </a:r>
            <a:endParaRPr/>
          </a:p>
          <a:p>
            <a:pPr indent="0" lvl="0" marL="0" rtl="0" algn="l">
              <a:spcBef>
                <a:spcPts val="0"/>
              </a:spcBef>
              <a:spcAft>
                <a:spcPts val="0"/>
              </a:spcAft>
              <a:buNone/>
            </a:pPr>
            <a:r>
              <a:rPr lang="ru"/>
              <a:t>с </a:t>
            </a:r>
            <a:endParaRPr/>
          </a:p>
        </p:txBody>
      </p:sp>
      <p:sp>
        <p:nvSpPr>
          <p:cNvPr id="55" name="Google Shape;55;p13"/>
          <p:cNvSpPr txBox="1"/>
          <p:nvPr>
            <p:ph idx="1" type="subTitle"/>
          </p:nvPr>
        </p:nvSpPr>
        <p:spPr>
          <a:xfrm>
            <a:off x="231325" y="3617700"/>
            <a:ext cx="8520600" cy="561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1208450" y="1788900"/>
            <a:ext cx="5162550" cy="1828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idx="1" type="body"/>
          </p:nvPr>
        </p:nvSpPr>
        <p:spPr>
          <a:xfrm>
            <a:off x="0" y="410350"/>
            <a:ext cx="9144000" cy="4733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ru" sz="1200">
                <a:solidFill>
                  <a:srgbClr val="101010"/>
                </a:solidFill>
                <a:highlight>
                  <a:srgbClr val="FFFFFF"/>
                </a:highlight>
              </a:rPr>
              <a:t>Load Ninja</a:t>
            </a:r>
            <a:r>
              <a:rPr lang="ru" sz="1200">
                <a:solidFill>
                  <a:srgbClr val="101010"/>
                </a:solidFill>
                <a:highlight>
                  <a:srgbClr val="FFFFFF"/>
                </a:highlight>
              </a:rPr>
              <a:t> – это относительно несложный в использовании инструмент нагрузочного тестирования, который позволяет пользователям создавать сложные нагрузочные тесты без использования каких-либо скриптов. В результате пользователи могут сократить время тестирования на 50% и заменить эмуляторы нагрузки реальными браузерами.</a:t>
            </a:r>
            <a:endParaRPr sz="1200">
              <a:solidFill>
                <a:srgbClr val="101010"/>
              </a:solidFill>
              <a:highlight>
                <a:srgbClr val="FFFFFF"/>
              </a:highlight>
            </a:endParaRPr>
          </a:p>
          <a:p>
            <a:pPr indent="0" lvl="0" marL="0" rtl="0" algn="l">
              <a:lnSpc>
                <a:spcPct val="120000"/>
              </a:lnSpc>
              <a:spcBef>
                <a:spcPts val="1700"/>
              </a:spcBef>
              <a:spcAft>
                <a:spcPts val="0"/>
              </a:spcAft>
              <a:buNone/>
            </a:pPr>
            <a:r>
              <a:rPr b="1" lang="ru" sz="1100">
                <a:solidFill>
                  <a:srgbClr val="101010"/>
                </a:solidFill>
                <a:highlight>
                  <a:srgbClr val="FFFFFF"/>
                </a:highlight>
              </a:rPr>
              <a:t>Плюсы</a:t>
            </a:r>
            <a:endParaRPr b="1" sz="1100">
              <a:solidFill>
                <a:srgbClr val="101010"/>
              </a:solidFill>
              <a:highlight>
                <a:srgbClr val="FFFFFF"/>
              </a:highlight>
            </a:endParaRPr>
          </a:p>
          <a:p>
            <a:pPr indent="-272256" lvl="0" marL="457200" rtl="0" algn="l">
              <a:spcBef>
                <a:spcPts val="400"/>
              </a:spcBef>
              <a:spcAft>
                <a:spcPts val="0"/>
              </a:spcAft>
              <a:buClr>
                <a:srgbClr val="101010"/>
              </a:buClr>
              <a:buSzPct val="91666"/>
              <a:buChar char="●"/>
            </a:pPr>
            <a:r>
              <a:rPr lang="ru" sz="1200">
                <a:solidFill>
                  <a:srgbClr val="101010"/>
                </a:solidFill>
                <a:highlight>
                  <a:srgbClr val="FFFFFF"/>
                </a:highlight>
              </a:rPr>
              <a:t>Используется из облака</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Все те действия, которые реальный пользователь производит в браузере, теперь выполняют сотни и тысячи виртуальных пользователей</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Vu Debugger отладочные тесты в режиме реального времени</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Vu Inspector управляет активностью виртуальных пользователей в режиме реального времени</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Браузерные метрики с функциями аналитики и отчетности</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Создание и проведение нагрузочного теста без написания скриптов</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Минусы</a:t>
            </a:r>
            <a:endParaRPr b="1" sz="1100">
              <a:solidFill>
                <a:srgbClr val="101010"/>
              </a:solidFill>
              <a:highlight>
                <a:srgbClr val="FFFFFF"/>
              </a:highlight>
            </a:endParaRPr>
          </a:p>
          <a:p>
            <a:pPr indent="-272256" lvl="0" marL="457200" rtl="0" algn="l">
              <a:spcBef>
                <a:spcPts val="400"/>
              </a:spcBef>
              <a:spcAft>
                <a:spcPts val="0"/>
              </a:spcAft>
              <a:buClr>
                <a:srgbClr val="101010"/>
              </a:buClr>
              <a:buSzPct val="91666"/>
              <a:buChar char="●"/>
            </a:pPr>
            <a:r>
              <a:rPr lang="ru" sz="1200">
                <a:solidFill>
                  <a:srgbClr val="101010"/>
                </a:solidFill>
                <a:highlight>
                  <a:srgbClr val="FFFFFF"/>
                </a:highlight>
              </a:rPr>
              <a:t>Полностью зависит от AJAX, который в свою очередь полагается на JavaScript; таким образом, LoadNinja не работает, если JavaScript отключен или не поддерживается</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Динамически отображаемые и загружаемые данные не являются частью страницы приложения</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Асинхронные свойства Ajax вызывают задержки</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Дорогой инструмент</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Протоколы</a:t>
            </a:r>
            <a:endParaRPr b="1" sz="1100">
              <a:solidFill>
                <a:srgbClr val="101010"/>
              </a:solidFill>
              <a:highlight>
                <a:srgbClr val="FFFFFF"/>
              </a:highlight>
            </a:endParaRPr>
          </a:p>
          <a:p>
            <a:pPr indent="-272256" lvl="0" marL="457200" rtl="0" algn="l">
              <a:spcBef>
                <a:spcPts val="400"/>
              </a:spcBef>
              <a:spcAft>
                <a:spcPts val="0"/>
              </a:spcAft>
              <a:buClr>
                <a:srgbClr val="101010"/>
              </a:buClr>
              <a:buSzPct val="91666"/>
              <a:buChar char="●"/>
            </a:pPr>
            <a:r>
              <a:rPr lang="ru" sz="1200">
                <a:solidFill>
                  <a:srgbClr val="101010"/>
                </a:solidFill>
                <a:highlight>
                  <a:srgbClr val="FFFFFF"/>
                </a:highlight>
              </a:rPr>
              <a:t>HTTP</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HTTPS</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SAP GUI Web</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WebSocket</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Протоколы на основе Java</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Google Web Toolkit</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Формы Oracle</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Ценообразование</a:t>
            </a:r>
            <a:endParaRPr b="1" sz="1100">
              <a:solidFill>
                <a:srgbClr val="101010"/>
              </a:solidFill>
              <a:highlight>
                <a:srgbClr val="FFFFFF"/>
              </a:highlight>
            </a:endParaRPr>
          </a:p>
          <a:p>
            <a:pPr indent="-272256" lvl="0" marL="457200" rtl="0" algn="l">
              <a:spcBef>
                <a:spcPts val="400"/>
              </a:spcBef>
              <a:spcAft>
                <a:spcPts val="0"/>
              </a:spcAft>
              <a:buClr>
                <a:srgbClr val="101010"/>
              </a:buClr>
              <a:buSzPct val="91666"/>
              <a:buChar char="●"/>
            </a:pPr>
            <a:r>
              <a:rPr lang="ru" sz="1200">
                <a:solidFill>
                  <a:srgbClr val="101010"/>
                </a:solidFill>
                <a:highlight>
                  <a:srgbClr val="FFFFFF"/>
                </a:highlight>
              </a:rPr>
              <a:t>Есть бесплатная демонстрация</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Стартовый (годовой) | 1279 евро / 100 пользователей / 100 часов </a:t>
            </a:r>
            <a:endParaRPr sz="1200">
              <a:solidFill>
                <a:srgbClr val="101010"/>
              </a:solidFill>
              <a:highlight>
                <a:srgbClr val="FFFFFF"/>
              </a:highlight>
            </a:endParaRPr>
          </a:p>
          <a:p>
            <a:pPr indent="-272256" lvl="0" marL="457200" rtl="0" algn="l">
              <a:spcBef>
                <a:spcPts val="0"/>
              </a:spcBef>
              <a:spcAft>
                <a:spcPts val="0"/>
              </a:spcAft>
              <a:buClr>
                <a:srgbClr val="101010"/>
              </a:buClr>
              <a:buSzPct val="91666"/>
              <a:buChar char="●"/>
            </a:pPr>
            <a:r>
              <a:rPr lang="ru" sz="1200">
                <a:solidFill>
                  <a:srgbClr val="101010"/>
                </a:solidFill>
                <a:highlight>
                  <a:srgbClr val="FFFFFF"/>
                </a:highlight>
              </a:rPr>
              <a:t>Про (годовой) | 5,826 евро / 1000 пользователей / 100 часов </a:t>
            </a:r>
            <a:endParaRPr sz="1200">
              <a:solidFill>
                <a:srgbClr val="101010"/>
              </a:solidFill>
              <a:highlight>
                <a:srgbClr val="FFFFFF"/>
              </a:highlight>
            </a:endParaRPr>
          </a:p>
          <a:p>
            <a:pPr indent="-274240" lvl="0" marL="457200" rtl="0" algn="l">
              <a:spcBef>
                <a:spcPts val="0"/>
              </a:spcBef>
              <a:spcAft>
                <a:spcPts val="0"/>
              </a:spcAft>
              <a:buClr>
                <a:srgbClr val="101010"/>
              </a:buClr>
              <a:buSzPct val="95833"/>
              <a:buChar char="●"/>
            </a:pPr>
            <a:r>
              <a:rPr lang="ru" sz="1200">
                <a:solidFill>
                  <a:srgbClr val="101010"/>
                </a:solidFill>
                <a:highlight>
                  <a:srgbClr val="FFFFFF"/>
                </a:highlight>
              </a:rPr>
              <a:t>Премиум (годовой) | 8,283 евро / 2500 пользователей / 100 часов</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Кому подходит</a:t>
            </a:r>
            <a:endParaRPr b="1" sz="1100">
              <a:solidFill>
                <a:srgbClr val="101010"/>
              </a:solidFill>
              <a:highlight>
                <a:srgbClr val="FFFFFF"/>
              </a:highlight>
            </a:endParaRPr>
          </a:p>
          <a:p>
            <a:pPr indent="0" lvl="0" marL="0" rtl="0" algn="l">
              <a:spcBef>
                <a:spcPts val="400"/>
              </a:spcBef>
              <a:spcAft>
                <a:spcPts val="1700"/>
              </a:spcAft>
              <a:buNone/>
            </a:pPr>
            <a:r>
              <a:rPr lang="ru" sz="1200">
                <a:solidFill>
                  <a:srgbClr val="101010"/>
                </a:solidFill>
                <a:highlight>
                  <a:srgbClr val="FFFFFF"/>
                </a:highlight>
              </a:rPr>
              <a:t>Load Ninja – это отличный инструмент тестирования программного обеспечения для веб-разработчиков и тестировщиков ПО, которые хотят реализовать процедуры тестирования без скриптов. Однако из-за цены наиболее подходит  для среднего и крупного бизнеса.</a:t>
            </a:r>
            <a:endParaRPr/>
          </a:p>
        </p:txBody>
      </p:sp>
      <p:sp>
        <p:nvSpPr>
          <p:cNvPr id="119" name="Google Shape;119;p22"/>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800"/>
              <a:t>Популярные инструменты для нагрузочного тестирования</a:t>
            </a:r>
            <a:endParaRPr sz="1800"/>
          </a:p>
        </p:txBody>
      </p:sp>
      <p:pic>
        <p:nvPicPr>
          <p:cNvPr id="120" name="Google Shape;120;p22"/>
          <p:cNvPicPr preferRelativeResize="0"/>
          <p:nvPr/>
        </p:nvPicPr>
        <p:blipFill>
          <a:blip r:embed="rId3">
            <a:alphaModFix/>
          </a:blip>
          <a:stretch>
            <a:fillRect/>
          </a:stretch>
        </p:blipFill>
        <p:spPr>
          <a:xfrm>
            <a:off x="6996600" y="1039613"/>
            <a:ext cx="1524000" cy="63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idx="1" type="body"/>
          </p:nvPr>
        </p:nvSpPr>
        <p:spPr>
          <a:xfrm>
            <a:off x="0" y="417425"/>
            <a:ext cx="9144000" cy="47262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ru" sz="1200">
                <a:solidFill>
                  <a:srgbClr val="101010"/>
                </a:solidFill>
                <a:highlight>
                  <a:srgbClr val="FFFFFF"/>
                </a:highlight>
              </a:rPr>
              <a:t>WebLOAD</a:t>
            </a:r>
            <a:r>
              <a:rPr lang="ru" sz="1200">
                <a:solidFill>
                  <a:srgbClr val="101010"/>
                </a:solidFill>
                <a:highlight>
                  <a:srgbClr val="FFFFFF"/>
                </a:highlight>
              </a:rPr>
              <a:t> – это инструмент корпоративного нагрузочного тестирования, который позволяет пользователям создавать надежные, реальные сценарии нагрузки.</a:t>
            </a:r>
            <a:endParaRPr sz="1200">
              <a:solidFill>
                <a:srgbClr val="101010"/>
              </a:solidFill>
              <a:highlight>
                <a:srgbClr val="FFFFFF"/>
              </a:highlight>
            </a:endParaRPr>
          </a:p>
          <a:p>
            <a:pPr indent="0" lvl="0" marL="0" rtl="0" algn="l">
              <a:lnSpc>
                <a:spcPct val="120000"/>
              </a:lnSpc>
              <a:spcBef>
                <a:spcPts val="1700"/>
              </a:spcBef>
              <a:spcAft>
                <a:spcPts val="0"/>
              </a:spcAft>
              <a:buNone/>
            </a:pPr>
            <a:r>
              <a:rPr b="1" lang="ru" sz="1100">
                <a:solidFill>
                  <a:srgbClr val="101010"/>
                </a:solidFill>
                <a:highlight>
                  <a:srgbClr val="FFFFFF"/>
                </a:highlight>
              </a:rPr>
              <a:t>Плюсы</a:t>
            </a:r>
            <a:endParaRPr b="1" sz="1100">
              <a:solidFill>
                <a:srgbClr val="101010"/>
              </a:solidFill>
              <a:highlight>
                <a:srgbClr val="FFFFFF"/>
              </a:highlight>
            </a:endParaRPr>
          </a:p>
          <a:p>
            <a:pPr indent="-282733" lvl="0" marL="457200" rtl="0" algn="l">
              <a:spcBef>
                <a:spcPts val="400"/>
              </a:spcBef>
              <a:spcAft>
                <a:spcPts val="0"/>
              </a:spcAft>
              <a:buClr>
                <a:srgbClr val="101010"/>
              </a:buClr>
              <a:buSzPct val="91666"/>
              <a:buChar char="●"/>
            </a:pPr>
            <a:r>
              <a:rPr lang="ru" sz="1200">
                <a:solidFill>
                  <a:srgbClr val="101010"/>
                </a:solidFill>
                <a:highlight>
                  <a:srgbClr val="FFFFFF"/>
                </a:highlight>
              </a:rPr>
              <a:t>Мощное средство для автоматической корреляции</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Создание нагрузки на рабочих машинах или в облаке</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Поддерживает все основные веб-технологии</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Автоматическое обнаружение узких мест</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Гибкое создание тестового сценария</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Минусы</a:t>
            </a:r>
            <a:endParaRPr b="1" sz="1100">
              <a:solidFill>
                <a:srgbClr val="101010"/>
              </a:solidFill>
              <a:highlight>
                <a:srgbClr val="FFFFFF"/>
              </a:highlight>
            </a:endParaRPr>
          </a:p>
          <a:p>
            <a:pPr indent="-282733" lvl="0" marL="457200" rtl="0" algn="l">
              <a:spcBef>
                <a:spcPts val="400"/>
              </a:spcBef>
              <a:spcAft>
                <a:spcPts val="0"/>
              </a:spcAft>
              <a:buClr>
                <a:srgbClr val="101010"/>
              </a:buClr>
              <a:buSzPct val="91666"/>
              <a:buChar char="●"/>
            </a:pPr>
            <a:r>
              <a:rPr lang="ru" sz="1200">
                <a:solidFill>
                  <a:srgbClr val="101010"/>
                </a:solidFill>
                <a:highlight>
                  <a:srgbClr val="FFFFFF"/>
                </a:highlight>
              </a:rPr>
              <a:t>Сложный</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По отзывам некоторых пользователей, относительно дорогой</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Протоколы</a:t>
            </a:r>
            <a:endParaRPr b="1" sz="1100">
              <a:solidFill>
                <a:srgbClr val="101010"/>
              </a:solidFill>
              <a:highlight>
                <a:srgbClr val="FFFFFF"/>
              </a:highlight>
            </a:endParaRPr>
          </a:p>
          <a:p>
            <a:pPr indent="-282733" lvl="0" marL="457200" rtl="0" algn="l">
              <a:spcBef>
                <a:spcPts val="400"/>
              </a:spcBef>
              <a:spcAft>
                <a:spcPts val="0"/>
              </a:spcAft>
              <a:buClr>
                <a:srgbClr val="101010"/>
              </a:buClr>
              <a:buSzPct val="91666"/>
              <a:buChar char="●"/>
            </a:pPr>
            <a:r>
              <a:rPr lang="ru" sz="1200">
                <a:solidFill>
                  <a:srgbClr val="101010"/>
                </a:solidFill>
                <a:highlight>
                  <a:srgbClr val="FFFFFF"/>
                </a:highlight>
              </a:rPr>
              <a:t>Native JavaScript scripting HTTP</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HTTPS</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XML</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Корпоративные приложения</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Сетевые технологии</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Серверные технологии</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Ценообразование</a:t>
            </a:r>
            <a:endParaRPr b="1" sz="1100">
              <a:solidFill>
                <a:srgbClr val="101010"/>
              </a:solidFill>
              <a:highlight>
                <a:srgbClr val="FFFFFF"/>
              </a:highlight>
            </a:endParaRPr>
          </a:p>
          <a:p>
            <a:pPr indent="-282733" lvl="0" marL="457200" rtl="0" algn="l">
              <a:spcBef>
                <a:spcPts val="400"/>
              </a:spcBef>
              <a:spcAft>
                <a:spcPts val="0"/>
              </a:spcAft>
              <a:buClr>
                <a:srgbClr val="101010"/>
              </a:buClr>
              <a:buSzPct val="91666"/>
              <a:buChar char="●"/>
            </a:pPr>
            <a:r>
              <a:rPr lang="ru" sz="1200">
                <a:solidFill>
                  <a:srgbClr val="101010"/>
                </a:solidFill>
                <a:highlight>
                  <a:srgbClr val="FFFFFF"/>
                </a:highlight>
              </a:rPr>
              <a:t>Бесплатная пробная версия</a:t>
            </a:r>
            <a:endParaRPr sz="1200">
              <a:solidFill>
                <a:srgbClr val="101010"/>
              </a:solidFill>
              <a:highlight>
                <a:srgbClr val="FFFFFF"/>
              </a:highlight>
            </a:endParaRPr>
          </a:p>
          <a:p>
            <a:pPr indent="-282733" lvl="0" marL="457200" rtl="0" algn="l">
              <a:spcBef>
                <a:spcPts val="0"/>
              </a:spcBef>
              <a:spcAft>
                <a:spcPts val="0"/>
              </a:spcAft>
              <a:buClr>
                <a:srgbClr val="101010"/>
              </a:buClr>
              <a:buSzPct val="91666"/>
              <a:buChar char="●"/>
            </a:pPr>
            <a:r>
              <a:rPr lang="ru" sz="1200">
                <a:solidFill>
                  <a:srgbClr val="101010"/>
                </a:solidFill>
                <a:highlight>
                  <a:srgbClr val="FFFFFF"/>
                </a:highlight>
              </a:rPr>
              <a:t>По тарифному плану (Чтобы узнать цены нужно обращаться к вендору)</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Кому подходит</a:t>
            </a:r>
            <a:endParaRPr b="1" sz="1100">
              <a:solidFill>
                <a:srgbClr val="101010"/>
              </a:solidFill>
              <a:highlight>
                <a:srgbClr val="FFFFFF"/>
              </a:highlight>
            </a:endParaRPr>
          </a:p>
          <a:p>
            <a:pPr indent="0" lvl="0" marL="0" rtl="0" algn="l">
              <a:spcBef>
                <a:spcPts val="400"/>
              </a:spcBef>
              <a:spcAft>
                <a:spcPts val="1700"/>
              </a:spcAft>
              <a:buClr>
                <a:schemeClr val="dk1"/>
              </a:buClr>
              <a:buSzPct val="91666"/>
              <a:buFont typeface="Arial"/>
              <a:buNone/>
            </a:pPr>
            <a:r>
              <a:rPr lang="ru" sz="1200">
                <a:solidFill>
                  <a:srgbClr val="101010"/>
                </a:solidFill>
                <a:highlight>
                  <a:srgbClr val="FFFFFF"/>
                </a:highlight>
              </a:rPr>
              <a:t>WebLOAD – это комплексный инструмент для нагрузочного тестирования, который позволяет компаниям любого размера тестировать веб-сайты, обычные и корпоративные приложения.</a:t>
            </a:r>
            <a:endParaRPr sz="1200">
              <a:solidFill>
                <a:srgbClr val="101010"/>
              </a:solidFill>
              <a:highlight>
                <a:srgbClr val="FFFFFF"/>
              </a:highlight>
            </a:endParaRPr>
          </a:p>
        </p:txBody>
      </p:sp>
      <p:sp>
        <p:nvSpPr>
          <p:cNvPr id="126" name="Google Shape;126;p23"/>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800"/>
              <a:t>Популярные инструменты для нагрузочного тестирования</a:t>
            </a:r>
            <a:endParaRPr sz="1800"/>
          </a:p>
        </p:txBody>
      </p:sp>
      <p:pic>
        <p:nvPicPr>
          <p:cNvPr id="127" name="Google Shape;127;p23"/>
          <p:cNvPicPr preferRelativeResize="0"/>
          <p:nvPr/>
        </p:nvPicPr>
        <p:blipFill>
          <a:blip r:embed="rId3">
            <a:alphaModFix/>
          </a:blip>
          <a:stretch>
            <a:fillRect/>
          </a:stretch>
        </p:blipFill>
        <p:spPr>
          <a:xfrm>
            <a:off x="6872763" y="934450"/>
            <a:ext cx="1647825" cy="43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0" y="459875"/>
            <a:ext cx="9144000" cy="4683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ru" sz="1200">
                <a:solidFill>
                  <a:srgbClr val="101010"/>
                </a:solidFill>
                <a:highlight>
                  <a:srgbClr val="FFFFFF"/>
                </a:highlight>
              </a:rPr>
              <a:t>LoadUI</a:t>
            </a:r>
            <a:r>
              <a:rPr lang="ru" sz="1200">
                <a:solidFill>
                  <a:srgbClr val="101010"/>
                </a:solidFill>
                <a:highlight>
                  <a:srgbClr val="FFFFFF"/>
                </a:highlight>
              </a:rPr>
              <a:t> – это особенный инструмент для нагрузочного тестирования. В основном предназначен для веб-сервисов, работающих на Linux, Windows и Mac OS, и позволяет пользователям оценивать масштабируемость, скорость и производительность API. В результате пользователи могут просмотреть поведение производительности API, и уже после внедрять ПО в продуктив.</a:t>
            </a:r>
            <a:endParaRPr sz="1200">
              <a:solidFill>
                <a:srgbClr val="101010"/>
              </a:solidFill>
              <a:highlight>
                <a:srgbClr val="FFFFFF"/>
              </a:highlight>
            </a:endParaRPr>
          </a:p>
          <a:p>
            <a:pPr indent="0" lvl="0" marL="0" rtl="0" algn="l">
              <a:lnSpc>
                <a:spcPct val="120000"/>
              </a:lnSpc>
              <a:spcBef>
                <a:spcPts val="1700"/>
              </a:spcBef>
              <a:spcAft>
                <a:spcPts val="0"/>
              </a:spcAft>
              <a:buNone/>
            </a:pPr>
            <a:r>
              <a:rPr b="1" lang="ru" sz="1100">
                <a:solidFill>
                  <a:srgbClr val="101010"/>
                </a:solidFill>
                <a:highlight>
                  <a:srgbClr val="FFFFFF"/>
                </a:highlight>
              </a:rPr>
              <a:t>Плюсы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Нагрузочные тесты API в облаке</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Можно использовать повторно существующие функциональные тесты</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Параллельное нагрузочное тестирование API</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Изоляционное нагрузочное тестирование</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Мониторинг сервера для диагностики на предмет ресурсов, которые  вызывают задержки и снижают производительность</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Минусы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Дорогой</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Оптимизирован только для тестирования API и микросервисов</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Протоколы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HTTP</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REST</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SOAP</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JSON</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API Blueprint</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JSON Schema</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XML Schema</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Ценообразование</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LoadUI Pro Small – Фиксированная лицензия: </a:t>
            </a:r>
            <a:r>
              <a:rPr lang="ru" sz="1200">
                <a:solidFill>
                  <a:schemeClr val="accent2"/>
                </a:solidFill>
                <a:highlight>
                  <a:srgbClr val="FFFFFF"/>
                </a:highlight>
              </a:rPr>
              <a:t>$ 7,710</a:t>
            </a:r>
            <a:r>
              <a:rPr lang="ru" sz="1200">
                <a:solidFill>
                  <a:srgbClr val="101010"/>
                </a:solidFill>
                <a:highlight>
                  <a:srgbClr val="FFFFFF"/>
                </a:highlight>
              </a:rPr>
              <a:t>/ год</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LoadUI Pro Medium – Фиксированная лицензия: $ 15,423 / год</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ReadyAPI – Фиксированная или плавающая лицензия (детали запрашиваются у поставщика)</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Кому подходит</a:t>
            </a:r>
            <a:endParaRPr b="1" sz="1100">
              <a:solidFill>
                <a:srgbClr val="101010"/>
              </a:solidFill>
              <a:highlight>
                <a:srgbClr val="FFFFFF"/>
              </a:highlight>
            </a:endParaRPr>
          </a:p>
          <a:p>
            <a:pPr indent="0" lvl="0" marL="0" rtl="0" algn="l">
              <a:spcBef>
                <a:spcPts val="400"/>
              </a:spcBef>
              <a:spcAft>
                <a:spcPts val="1700"/>
              </a:spcAft>
              <a:buClr>
                <a:schemeClr val="dk1"/>
              </a:buClr>
              <a:buSzPct val="91666"/>
              <a:buFont typeface="Arial"/>
              <a:buNone/>
            </a:pPr>
            <a:r>
              <a:rPr lang="ru" sz="1200">
                <a:solidFill>
                  <a:srgbClr val="101010"/>
                </a:solidFill>
                <a:highlight>
                  <a:srgbClr val="FFFFFF"/>
                </a:highlight>
              </a:rPr>
              <a:t>LoadUI Pro отлично подходит для разработчиков ПО и ИТ-специалистов. LoadUI Pro предлагает облачное и локальное программное обеспечение API. Вы можете использовать этот инструмент автоматизации нагрузочного тестирования для создания, управления и выполнения нагрузочных тестов баз данных, микросервисов и API REST &amp; SOAP.</a:t>
            </a:r>
            <a:endParaRPr sz="1200">
              <a:solidFill>
                <a:srgbClr val="101010"/>
              </a:solidFill>
              <a:highlight>
                <a:srgbClr val="FFFFFF"/>
              </a:highlight>
            </a:endParaRPr>
          </a:p>
        </p:txBody>
      </p:sp>
      <p:sp>
        <p:nvSpPr>
          <p:cNvPr id="133" name="Google Shape;133;p24"/>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800"/>
              <a:t>Популярные инструменты для нагрузочного тестирования</a:t>
            </a:r>
            <a:endParaRPr sz="1800"/>
          </a:p>
        </p:txBody>
      </p:sp>
      <p:pic>
        <p:nvPicPr>
          <p:cNvPr id="134" name="Google Shape;134;p24"/>
          <p:cNvPicPr preferRelativeResize="0"/>
          <p:nvPr/>
        </p:nvPicPr>
        <p:blipFill>
          <a:blip r:embed="rId3">
            <a:alphaModFix/>
          </a:blip>
          <a:stretch>
            <a:fillRect/>
          </a:stretch>
        </p:blipFill>
        <p:spPr>
          <a:xfrm>
            <a:off x="6758463" y="897625"/>
            <a:ext cx="1762125" cy="2209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1" type="body"/>
          </p:nvPr>
        </p:nvSpPr>
        <p:spPr>
          <a:xfrm>
            <a:off x="0" y="572700"/>
            <a:ext cx="9144000" cy="4570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ru" sz="1200">
                <a:solidFill>
                  <a:srgbClr val="101010"/>
                </a:solidFill>
                <a:highlight>
                  <a:srgbClr val="FFFFFF"/>
                </a:highlight>
              </a:rPr>
              <a:t>BlazeMeter</a:t>
            </a:r>
            <a:r>
              <a:rPr lang="ru" sz="1200">
                <a:solidFill>
                  <a:srgbClr val="101010"/>
                </a:solidFill>
                <a:highlight>
                  <a:srgbClr val="FFFFFF"/>
                </a:highlight>
              </a:rPr>
              <a:t> – компания-производитель одноимённого программного обеспечения для тестирования, предоставляющая пользователям тестирование производительности и нагрузочное тестирование как услугу. </a:t>
            </a:r>
            <a:endParaRPr sz="1200">
              <a:solidFill>
                <a:srgbClr val="101010"/>
              </a:solidFill>
              <a:highlight>
                <a:srgbClr val="FFFFFF"/>
              </a:highlight>
            </a:endParaRPr>
          </a:p>
          <a:p>
            <a:pPr indent="0" lvl="0" marL="0" rtl="0" algn="l">
              <a:lnSpc>
                <a:spcPct val="120000"/>
              </a:lnSpc>
              <a:spcBef>
                <a:spcPts val="1700"/>
              </a:spcBef>
              <a:spcAft>
                <a:spcPts val="0"/>
              </a:spcAft>
              <a:buNone/>
            </a:pPr>
            <a:r>
              <a:rPr b="1" lang="ru" sz="1100">
                <a:solidFill>
                  <a:srgbClr val="101010"/>
                </a:solidFill>
                <a:highlight>
                  <a:srgbClr val="FFFFFF"/>
                </a:highlight>
              </a:rPr>
              <a:t>Плюсы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100% совместимость с Apache JMeter</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Создание масштабных тестов – до 1 миллиона одновременно работающих пользователей.</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Настройка тестов в течение нескольких минут</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Запуск тестов без сценариев или загрузка списков URL</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Запуск из облака или локально</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Запуск тестов из нескольких географических местоположений</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Имитация мобильного тестирования с реальных устройств</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Облегчает командное сотрудничество с помощью сценариев и обмена отчетами</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Поддержка нескольких инструментов</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Интеграция с ведущими инструментами CI и APM</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Поддержка и профессиональные услуги</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Подробный отчет о результатах нагрузочных испытаний в режиме реального времени</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Установка КПЭ поведения тестируемого приложения</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Мониторинг собранного пользовательского опыта на компьютере и мобильных устройствах</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Минусы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Отчеты Blazemeter довольно простые и не детализированные</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Blazemeter дорог для нагрузочных тестов больше чем с 1000 пользователей.</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Ценообразование (годовые планы)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Бесплатно (50 одновременных пользователей)</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Базовый: $ 149 / мес (1000 одновременных пользователей, 15 тестов в месяц, 25000 вызовов API в месяц )</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Pro: $ 649 / мес (5000 одновременных пользователей, 6500 пользовательских часов</a:t>
            </a:r>
            <a:r>
              <a:rPr lang="ru" sz="1200">
                <a:solidFill>
                  <a:schemeClr val="accent2"/>
                </a:solidFill>
                <a:highlight>
                  <a:srgbClr val="FFFFFF"/>
                </a:highlight>
              </a:rPr>
              <a:t> (Каждый виртуальный пользователь (поток) в вашем тесте будет потреблять 1 VUH для тестов от 1 до 60 минут, 2 VUH для тестов от 61 до 120 минут и т. д. Каждый функциональный тест графического интерфейса пользователя будет потреблять 100 VUH.), </a:t>
            </a:r>
            <a:r>
              <a:rPr lang="ru" sz="1200">
                <a:solidFill>
                  <a:srgbClr val="101010"/>
                </a:solidFill>
                <a:highlight>
                  <a:srgbClr val="FFFFFF"/>
                </a:highlight>
              </a:rPr>
              <a:t>25000 вызовов API в месяц</a:t>
            </a:r>
            <a:r>
              <a:rPr lang="ru" sz="1200">
                <a:solidFill>
                  <a:schemeClr val="accent2"/>
                </a:solidFill>
                <a:highlight>
                  <a:srgbClr val="FFFFFF"/>
                </a:highlight>
              </a:rPr>
              <a:t>)</a:t>
            </a:r>
            <a:endParaRPr sz="1200">
              <a:solidFill>
                <a:schemeClr val="accent2"/>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Кому подходит</a:t>
            </a:r>
            <a:endParaRPr b="1" sz="1100">
              <a:solidFill>
                <a:srgbClr val="101010"/>
              </a:solidFill>
              <a:highlight>
                <a:srgbClr val="FFFFFF"/>
              </a:highlight>
            </a:endParaRPr>
          </a:p>
          <a:p>
            <a:pPr indent="0" lvl="0" marL="0" rtl="0" algn="l">
              <a:spcBef>
                <a:spcPts val="400"/>
              </a:spcBef>
              <a:spcAft>
                <a:spcPts val="1700"/>
              </a:spcAft>
              <a:buClr>
                <a:schemeClr val="dk1"/>
              </a:buClr>
              <a:buSzPct val="91666"/>
              <a:buFont typeface="Arial"/>
              <a:buNone/>
            </a:pPr>
            <a:r>
              <a:rPr lang="ru" sz="1200">
                <a:solidFill>
                  <a:srgbClr val="101010"/>
                </a:solidFill>
                <a:highlight>
                  <a:srgbClr val="FFFFFF"/>
                </a:highlight>
              </a:rPr>
              <a:t>BlazeMeter – отличный инструмент для нагрузочного тестирования для организаций, которые уже используют Apache Jmeter.</a:t>
            </a:r>
            <a:endParaRPr sz="1200">
              <a:solidFill>
                <a:srgbClr val="101010"/>
              </a:solidFill>
              <a:highlight>
                <a:srgbClr val="FFFFFF"/>
              </a:highlight>
            </a:endParaRPr>
          </a:p>
        </p:txBody>
      </p:sp>
      <p:sp>
        <p:nvSpPr>
          <p:cNvPr id="140" name="Google Shape;140;p25"/>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800"/>
              <a:t>Популярные инструменты для нагрузочного тестирования</a:t>
            </a:r>
            <a:endParaRPr sz="1800"/>
          </a:p>
        </p:txBody>
      </p:sp>
      <p:pic>
        <p:nvPicPr>
          <p:cNvPr id="141" name="Google Shape;141;p25"/>
          <p:cNvPicPr preferRelativeResize="0"/>
          <p:nvPr/>
        </p:nvPicPr>
        <p:blipFill>
          <a:blip r:embed="rId3">
            <a:alphaModFix/>
          </a:blip>
          <a:stretch>
            <a:fillRect/>
          </a:stretch>
        </p:blipFill>
        <p:spPr>
          <a:xfrm>
            <a:off x="4978250" y="1710575"/>
            <a:ext cx="3542350" cy="69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idx="1" type="body"/>
          </p:nvPr>
        </p:nvSpPr>
        <p:spPr>
          <a:xfrm>
            <a:off x="0" y="431575"/>
            <a:ext cx="9144000" cy="47118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ru" sz="1200">
                <a:solidFill>
                  <a:srgbClr val="101010"/>
                </a:solidFill>
                <a:highlight>
                  <a:srgbClr val="FFFFFF"/>
                </a:highlight>
              </a:rPr>
              <a:t>K6</a:t>
            </a:r>
            <a:r>
              <a:rPr lang="ru" sz="1200">
                <a:solidFill>
                  <a:srgbClr val="101010"/>
                </a:solidFill>
                <a:highlight>
                  <a:srgbClr val="FFFFFF"/>
                </a:highlight>
              </a:rPr>
              <a:t> – набирающий популярность современный инструмент для нагрузочного тестирования с открытым исходным кодом, предназначенный прежде всего для разработчиков.</a:t>
            </a:r>
            <a:endParaRPr sz="1200">
              <a:solidFill>
                <a:srgbClr val="101010"/>
              </a:solidFill>
              <a:highlight>
                <a:srgbClr val="FFFFFF"/>
              </a:highlight>
            </a:endParaRPr>
          </a:p>
          <a:p>
            <a:pPr indent="0" lvl="0" marL="0" rtl="0" algn="l">
              <a:lnSpc>
                <a:spcPct val="120000"/>
              </a:lnSpc>
              <a:spcBef>
                <a:spcPts val="1700"/>
              </a:spcBef>
              <a:spcAft>
                <a:spcPts val="0"/>
              </a:spcAft>
              <a:buNone/>
            </a:pPr>
            <a:r>
              <a:rPr b="1" lang="ru" sz="1100">
                <a:solidFill>
                  <a:srgbClr val="101010"/>
                </a:solidFill>
                <a:highlight>
                  <a:srgbClr val="FFFFFF"/>
                </a:highlight>
              </a:rPr>
              <a:t>Плюсы</a:t>
            </a:r>
            <a:endParaRPr b="1" sz="1100">
              <a:solidFill>
                <a:srgbClr val="101010"/>
              </a:solidFill>
              <a:highlight>
                <a:srgbClr val="FFFFFF"/>
              </a:highlight>
            </a:endParaRPr>
          </a:p>
          <a:p>
            <a:pPr indent="-267017" lvl="0" marL="457200" rtl="0" algn="l">
              <a:spcBef>
                <a:spcPts val="400"/>
              </a:spcBef>
              <a:spcAft>
                <a:spcPts val="0"/>
              </a:spcAft>
              <a:buClr>
                <a:srgbClr val="101010"/>
              </a:buClr>
              <a:buSzPct val="91666"/>
              <a:buChar char="●"/>
            </a:pPr>
            <a:r>
              <a:rPr lang="ru" sz="1200">
                <a:solidFill>
                  <a:srgbClr val="101010"/>
                </a:solidFill>
                <a:highlight>
                  <a:srgbClr val="FFFFFF"/>
                </a:highlight>
              </a:rPr>
              <a:t>доступна интеграция с CI-инструментами;</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возможность создания кастомных метрик;</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ориентирован на разработчиков согласно концепции «everything is code»;</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Минусы</a:t>
            </a:r>
            <a:endParaRPr b="1" sz="1100">
              <a:solidFill>
                <a:srgbClr val="101010"/>
              </a:solidFill>
              <a:highlight>
                <a:srgbClr val="FFFFFF"/>
              </a:highlight>
            </a:endParaRPr>
          </a:p>
          <a:p>
            <a:pPr indent="-267017" lvl="0" marL="457200" rtl="0" algn="l">
              <a:spcBef>
                <a:spcPts val="400"/>
              </a:spcBef>
              <a:spcAft>
                <a:spcPts val="0"/>
              </a:spcAft>
              <a:buClr>
                <a:srgbClr val="101010"/>
              </a:buClr>
              <a:buSzPct val="91666"/>
              <a:buChar char="●"/>
            </a:pPr>
            <a:r>
              <a:rPr lang="ru" sz="1200">
                <a:solidFill>
                  <a:srgbClr val="101010"/>
                </a:solidFill>
                <a:highlight>
                  <a:srgbClr val="FFFFFF"/>
                </a:highlight>
              </a:rPr>
              <a:t>нет возможности распределенного запуска;</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поддерживает только тестирование веб-сайтов;</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соединения websocket иногда зависают;</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нет поддержки языка Go;</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ориентирован на разработчиков.</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Ценообразование</a:t>
            </a:r>
            <a:endParaRPr b="1" sz="1100">
              <a:solidFill>
                <a:srgbClr val="101010"/>
              </a:solidFill>
              <a:highlight>
                <a:srgbClr val="FFFFFF"/>
              </a:highlight>
            </a:endParaRPr>
          </a:p>
          <a:p>
            <a:pPr indent="-267017" lvl="0" marL="457200" rtl="0" algn="l">
              <a:spcBef>
                <a:spcPts val="400"/>
              </a:spcBef>
              <a:spcAft>
                <a:spcPts val="0"/>
              </a:spcAft>
              <a:buClr>
                <a:srgbClr val="101010"/>
              </a:buClr>
              <a:buSzPct val="91666"/>
              <a:buChar char="●"/>
            </a:pPr>
            <a:r>
              <a:rPr lang="ru" sz="1200">
                <a:solidFill>
                  <a:srgbClr val="101010"/>
                </a:solidFill>
                <a:highlight>
                  <a:srgbClr val="FFFFFF"/>
                </a:highlight>
              </a:rPr>
              <a:t>Open source версия бесплатна (мы не говорим про стоимость инфраструктуры);</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Версия “Разработчик” - Отлично подходит для разработчиков, использующих интегрированное локальное нагрузочное тестирование CI. Также для небольшого облачного тестирования.</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 $59/мес.</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До 200 виртуальных пользователей </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1200 тестовых запусков в год </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Максимальная продолжительность 15 минут</a:t>
            </a:r>
            <a:endParaRPr sz="1200">
              <a:solidFill>
                <a:srgbClr val="101010"/>
              </a:solidFill>
              <a:highlight>
                <a:srgbClr val="FFFFFF"/>
              </a:highlight>
            </a:endParaRPr>
          </a:p>
          <a:p>
            <a:pPr indent="-268763" lvl="0" marL="457200" rtl="0" algn="l">
              <a:spcBef>
                <a:spcPts val="0"/>
              </a:spcBef>
              <a:spcAft>
                <a:spcPts val="0"/>
              </a:spcAft>
              <a:buClr>
                <a:srgbClr val="101010"/>
              </a:buClr>
              <a:buSzPct val="95833"/>
              <a:buChar char="●"/>
            </a:pPr>
            <a:r>
              <a:rPr lang="ru" sz="1200">
                <a:solidFill>
                  <a:srgbClr val="101010"/>
                </a:solidFill>
                <a:highlight>
                  <a:srgbClr val="FFFFFF"/>
                </a:highlight>
              </a:rPr>
              <a:t>Версия “Команда” - Лучше всего подходит для команд, которые проводят нагрузочные тесты среднего масштаба в рамках процесса CI и QA. </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$339/мес.</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До 1000 виртуальных пользователей</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2400 тестовых запусков в год </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Максимальная продолжительность 60 минут</a:t>
            </a:r>
            <a:endParaRPr sz="1200">
              <a:solidFill>
                <a:srgbClr val="101010"/>
              </a:solidFill>
              <a:highlight>
                <a:srgbClr val="FFFFFF"/>
              </a:highlight>
            </a:endParaRPr>
          </a:p>
          <a:p>
            <a:pPr indent="-268763" lvl="0" marL="457200" rtl="0" algn="l">
              <a:spcBef>
                <a:spcPts val="0"/>
              </a:spcBef>
              <a:spcAft>
                <a:spcPts val="0"/>
              </a:spcAft>
              <a:buClr>
                <a:srgbClr val="101010"/>
              </a:buClr>
              <a:buSzPct val="95833"/>
              <a:buChar char="●"/>
            </a:pPr>
            <a:r>
              <a:rPr lang="ru" sz="1200">
                <a:solidFill>
                  <a:srgbClr val="101010"/>
                </a:solidFill>
                <a:highlight>
                  <a:srgbClr val="FFFFFF"/>
                </a:highlight>
              </a:rPr>
              <a:t>Версия “ПРО” - Для более крупных инженерных групп, которые чаще выполняют нагрузочное тестирование с более высоким уровнем трафика.</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$1199/мес. </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До 5000 виртуальных пользователей </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2400 тестовых запусков в год </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Максимальная продолжительность 60 минут </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Протоколы</a:t>
            </a:r>
            <a:endParaRPr b="1" sz="1100">
              <a:solidFill>
                <a:srgbClr val="101010"/>
              </a:solidFill>
              <a:highlight>
                <a:srgbClr val="FFFFFF"/>
              </a:highlight>
            </a:endParaRPr>
          </a:p>
          <a:p>
            <a:pPr indent="-267017" lvl="0" marL="457200" rtl="0" algn="l">
              <a:spcBef>
                <a:spcPts val="400"/>
              </a:spcBef>
              <a:spcAft>
                <a:spcPts val="0"/>
              </a:spcAft>
              <a:buClr>
                <a:srgbClr val="101010"/>
              </a:buClr>
              <a:buSzPct val="91666"/>
              <a:buChar char="●"/>
            </a:pPr>
            <a:r>
              <a:rPr lang="ru" sz="1200">
                <a:solidFill>
                  <a:srgbClr val="101010"/>
                </a:solidFill>
                <a:highlight>
                  <a:srgbClr val="FFFFFF"/>
                </a:highlight>
              </a:rPr>
              <a:t>Http(s) и на них основанные;</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Websocket</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Кому подходит</a:t>
            </a:r>
            <a:endParaRPr b="1" sz="1100">
              <a:solidFill>
                <a:srgbClr val="101010"/>
              </a:solidFill>
              <a:highlight>
                <a:srgbClr val="FFFFFF"/>
              </a:highlight>
            </a:endParaRPr>
          </a:p>
          <a:p>
            <a:pPr indent="0" lvl="0" marL="0" rtl="0" algn="l">
              <a:spcBef>
                <a:spcPts val="400"/>
              </a:spcBef>
              <a:spcAft>
                <a:spcPts val="1700"/>
              </a:spcAft>
              <a:buClr>
                <a:schemeClr val="dk1"/>
              </a:buClr>
              <a:buSzPct val="91666"/>
              <a:buFont typeface="Arial"/>
              <a:buNone/>
            </a:pPr>
            <a:r>
              <a:rPr lang="ru" sz="1200">
                <a:solidFill>
                  <a:srgbClr val="101010"/>
                </a:solidFill>
                <a:highlight>
                  <a:srgbClr val="FFFFFF"/>
                </a:highlight>
              </a:rPr>
              <a:t>Разработчикам, которые интересуются тестированием и хотят писать высокопроизводительный код, а также компаниям, по тем или иным причинам не имеют возможность организовать независимое тестирование.</a:t>
            </a:r>
            <a:endParaRPr sz="1200">
              <a:solidFill>
                <a:srgbClr val="101010"/>
              </a:solidFill>
              <a:highlight>
                <a:srgbClr val="FFFFFF"/>
              </a:highlight>
            </a:endParaRPr>
          </a:p>
        </p:txBody>
      </p:sp>
      <p:sp>
        <p:nvSpPr>
          <p:cNvPr id="147" name="Google Shape;147;p2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800"/>
              <a:t>Популярные инструменты для нагрузочного тестирования</a:t>
            </a:r>
            <a:endParaRPr sz="1800"/>
          </a:p>
        </p:txBody>
      </p:sp>
      <p:pic>
        <p:nvPicPr>
          <p:cNvPr id="148" name="Google Shape;148;p26"/>
          <p:cNvPicPr preferRelativeResize="0"/>
          <p:nvPr/>
        </p:nvPicPr>
        <p:blipFill>
          <a:blip r:embed="rId3">
            <a:alphaModFix/>
          </a:blip>
          <a:stretch>
            <a:fillRect/>
          </a:stretch>
        </p:blipFill>
        <p:spPr>
          <a:xfrm>
            <a:off x="6577500" y="819125"/>
            <a:ext cx="1848775" cy="170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idx="1" type="body"/>
          </p:nvPr>
        </p:nvSpPr>
        <p:spPr>
          <a:xfrm>
            <a:off x="0" y="572700"/>
            <a:ext cx="9144000" cy="4570800"/>
          </a:xfrm>
          <a:prstGeom prst="rect">
            <a:avLst/>
          </a:prstGeom>
        </p:spPr>
        <p:txBody>
          <a:bodyPr anchorCtr="0" anchor="t" bIns="91425" lIns="91425" spcFirstLastPara="1" rIns="91425" wrap="square" tIns="91425">
            <a:normAutofit lnSpcReduction="10000"/>
          </a:bodyPr>
          <a:lstStyle/>
          <a:p>
            <a:pPr indent="0" lvl="0" marL="0" rtl="0" algn="l">
              <a:lnSpc>
                <a:spcPct val="120000"/>
              </a:lnSpc>
              <a:spcBef>
                <a:spcPts val="0"/>
              </a:spcBef>
              <a:spcAft>
                <a:spcPts val="0"/>
              </a:spcAft>
              <a:buNone/>
            </a:pPr>
            <a:r>
              <a:rPr b="1" lang="ru" sz="1200">
                <a:solidFill>
                  <a:srgbClr val="101010"/>
                </a:solidFill>
                <a:highlight>
                  <a:srgbClr val="FFFFFF"/>
                </a:highlight>
              </a:rPr>
              <a:t>Яндекс.Танк - </a:t>
            </a:r>
            <a:r>
              <a:rPr lang="ru" sz="1200">
                <a:solidFill>
                  <a:srgbClr val="101010"/>
                </a:solidFill>
                <a:highlight>
                  <a:srgbClr val="FFFFFF"/>
                </a:highlight>
              </a:rPr>
              <a:t>Не секрет, что в компании Яндекс имеется своя экосистема различных инструментов для абсолютно разных задач. Некоторые говорят, что если есть возможность написать свой инструмент, то Яндекс обязательно это сделает (иногда без оглядки на уже имеющиеся решения).  Не обошла стороной эта тема и инструменты для нагрузочного тестирования.</a:t>
            </a:r>
            <a:endParaRPr sz="1200">
              <a:solidFill>
                <a:srgbClr val="101010"/>
              </a:solidFill>
              <a:highlight>
                <a:srgbClr val="FFFFFF"/>
              </a:highlight>
            </a:endParaRPr>
          </a:p>
          <a:p>
            <a:pPr indent="0" lvl="0" marL="0" rtl="0" algn="l">
              <a:lnSpc>
                <a:spcPct val="120000"/>
              </a:lnSpc>
              <a:spcBef>
                <a:spcPts val="400"/>
              </a:spcBef>
              <a:spcAft>
                <a:spcPts val="0"/>
              </a:spcAft>
              <a:buNone/>
            </a:pPr>
            <a:r>
              <a:rPr b="1" lang="ru" sz="1100">
                <a:solidFill>
                  <a:srgbClr val="101010"/>
                </a:solidFill>
                <a:highlight>
                  <a:srgbClr val="FFFFFF"/>
                </a:highlight>
              </a:rPr>
              <a:t>Плюсы</a:t>
            </a:r>
            <a:endParaRPr b="1" sz="1100">
              <a:solidFill>
                <a:srgbClr val="101010"/>
              </a:solidFill>
              <a:highlight>
                <a:srgbClr val="FFFFFF"/>
              </a:highlight>
            </a:endParaRPr>
          </a:p>
          <a:p>
            <a:pPr indent="-298450" lvl="0" marL="457200" rtl="0" algn="l">
              <a:spcBef>
                <a:spcPts val="400"/>
              </a:spcBef>
              <a:spcAft>
                <a:spcPts val="0"/>
              </a:spcAft>
              <a:buClr>
                <a:srgbClr val="101010"/>
              </a:buClr>
              <a:buSzPts val="1100"/>
              <a:buChar char="●"/>
            </a:pPr>
            <a:r>
              <a:rPr lang="ru" sz="1200">
                <a:solidFill>
                  <a:srgbClr val="101010"/>
                </a:solidFill>
                <a:highlight>
                  <a:srgbClr val="FFFFFF"/>
                </a:highlight>
              </a:rPr>
              <a:t>функция автоматической остановки теста;</a:t>
            </a:r>
            <a:endParaRPr sz="1200">
              <a:solidFill>
                <a:srgbClr val="101010"/>
              </a:solidFill>
              <a:highlight>
                <a:srgbClr val="FFFFFF"/>
              </a:highlight>
            </a:endParaRPr>
          </a:p>
          <a:p>
            <a:pPr indent="-298450" lvl="0" marL="457200" rtl="0" algn="l">
              <a:spcBef>
                <a:spcPts val="0"/>
              </a:spcBef>
              <a:spcAft>
                <a:spcPts val="0"/>
              </a:spcAft>
              <a:buClr>
                <a:srgbClr val="101010"/>
              </a:buClr>
              <a:buSzPts val="1100"/>
              <a:buChar char="●"/>
            </a:pPr>
            <a:r>
              <a:rPr lang="ru" sz="1200">
                <a:solidFill>
                  <a:srgbClr val="101010"/>
                </a:solidFill>
                <a:highlight>
                  <a:srgbClr val="FFFFFF"/>
                </a:highlight>
              </a:rPr>
              <a:t>встроенный мониторинг серверов по ssh-протоколу;</a:t>
            </a:r>
            <a:endParaRPr sz="1200">
              <a:solidFill>
                <a:srgbClr val="101010"/>
              </a:solidFill>
              <a:highlight>
                <a:srgbClr val="FFFFFF"/>
              </a:highlight>
            </a:endParaRPr>
          </a:p>
          <a:p>
            <a:pPr indent="-298450" lvl="0" marL="457200" rtl="0" algn="l">
              <a:spcBef>
                <a:spcPts val="0"/>
              </a:spcBef>
              <a:spcAft>
                <a:spcPts val="0"/>
              </a:spcAft>
              <a:buClr>
                <a:srgbClr val="101010"/>
              </a:buClr>
              <a:buSzPts val="1100"/>
              <a:buChar char="●"/>
            </a:pPr>
            <a:r>
              <a:rPr lang="ru" sz="1200">
                <a:solidFill>
                  <a:srgbClr val="101010"/>
                </a:solidFill>
                <a:highlight>
                  <a:srgbClr val="FFFFFF"/>
                </a:highlight>
              </a:rPr>
              <a:t>открытая конфигурация для создания собственных модулей;</a:t>
            </a:r>
            <a:endParaRPr sz="1200">
              <a:solidFill>
                <a:srgbClr val="101010"/>
              </a:solidFill>
              <a:highlight>
                <a:srgbClr val="FFFFFF"/>
              </a:highlight>
            </a:endParaRPr>
          </a:p>
          <a:p>
            <a:pPr indent="-298450" lvl="0" marL="457200" rtl="0" algn="l">
              <a:spcBef>
                <a:spcPts val="0"/>
              </a:spcBef>
              <a:spcAft>
                <a:spcPts val="0"/>
              </a:spcAft>
              <a:buClr>
                <a:srgbClr val="101010"/>
              </a:buClr>
              <a:buSzPts val="1100"/>
              <a:buChar char="●"/>
            </a:pPr>
            <a:r>
              <a:rPr lang="ru" sz="1200">
                <a:solidFill>
                  <a:srgbClr val="101010"/>
                </a:solidFill>
                <a:highlight>
                  <a:srgbClr val="FFFFFF"/>
                </a:highlight>
              </a:rPr>
              <a:t>доступна интеграция с Graphite.</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Минусы</a:t>
            </a:r>
            <a:endParaRPr b="1" sz="1100">
              <a:solidFill>
                <a:srgbClr val="101010"/>
              </a:solidFill>
              <a:highlight>
                <a:srgbClr val="FFFFFF"/>
              </a:highlight>
            </a:endParaRPr>
          </a:p>
          <a:p>
            <a:pPr indent="-298450" lvl="0" marL="457200" rtl="0" algn="l">
              <a:spcBef>
                <a:spcPts val="400"/>
              </a:spcBef>
              <a:spcAft>
                <a:spcPts val="0"/>
              </a:spcAft>
              <a:buClr>
                <a:srgbClr val="101010"/>
              </a:buClr>
              <a:buSzPts val="1100"/>
              <a:buChar char="●"/>
            </a:pPr>
            <a:r>
              <a:rPr lang="ru" sz="1200">
                <a:solidFill>
                  <a:srgbClr val="101010"/>
                </a:solidFill>
                <a:highlight>
                  <a:srgbClr val="FFFFFF"/>
                </a:highlight>
              </a:rPr>
              <a:t>нет кроссплатформенности;</a:t>
            </a:r>
            <a:endParaRPr sz="1200">
              <a:solidFill>
                <a:srgbClr val="101010"/>
              </a:solidFill>
              <a:highlight>
                <a:srgbClr val="FFFFFF"/>
              </a:highlight>
            </a:endParaRPr>
          </a:p>
          <a:p>
            <a:pPr indent="-298450" lvl="0" marL="457200" rtl="0" algn="l">
              <a:spcBef>
                <a:spcPts val="0"/>
              </a:spcBef>
              <a:spcAft>
                <a:spcPts val="0"/>
              </a:spcAft>
              <a:buClr>
                <a:srgbClr val="101010"/>
              </a:buClr>
              <a:buSzPts val="1100"/>
              <a:buChar char="●"/>
            </a:pPr>
            <a:r>
              <a:rPr lang="ru" sz="1200">
                <a:solidFill>
                  <a:srgbClr val="101010"/>
                </a:solidFill>
                <a:highlight>
                  <a:srgbClr val="FFFFFF"/>
                </a:highlight>
              </a:rPr>
              <a:t>порог вхождения выше среднего, так как требуется разбираться и настраивать множество различных модулей.</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Ценообразование</a:t>
            </a:r>
            <a:endParaRPr b="1" sz="1100">
              <a:solidFill>
                <a:srgbClr val="101010"/>
              </a:solidFill>
              <a:highlight>
                <a:srgbClr val="FFFFFF"/>
              </a:highlight>
            </a:endParaRPr>
          </a:p>
          <a:p>
            <a:pPr indent="-298450" lvl="0" marL="457200" rtl="0" algn="l">
              <a:spcBef>
                <a:spcPts val="400"/>
              </a:spcBef>
              <a:spcAft>
                <a:spcPts val="0"/>
              </a:spcAft>
              <a:buClr>
                <a:srgbClr val="101010"/>
              </a:buClr>
              <a:buSzPts val="1100"/>
              <a:buChar char="●"/>
            </a:pPr>
            <a:r>
              <a:rPr lang="ru" sz="1200">
                <a:solidFill>
                  <a:srgbClr val="101010"/>
                </a:solidFill>
                <a:highlight>
                  <a:srgbClr val="FFFFFF"/>
                </a:highlight>
              </a:rPr>
              <a:t>инструмент бесплатно распространяется по лицензии LGPL</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Протоколы</a:t>
            </a:r>
            <a:endParaRPr b="1" sz="1100">
              <a:solidFill>
                <a:srgbClr val="101010"/>
              </a:solidFill>
              <a:highlight>
                <a:srgbClr val="FFFFFF"/>
              </a:highlight>
            </a:endParaRPr>
          </a:p>
          <a:p>
            <a:pPr indent="-298450" lvl="0" marL="457200" rtl="0" algn="l">
              <a:spcBef>
                <a:spcPts val="400"/>
              </a:spcBef>
              <a:spcAft>
                <a:spcPts val="0"/>
              </a:spcAft>
              <a:buClr>
                <a:srgbClr val="101010"/>
              </a:buClr>
              <a:buSzPts val="1100"/>
              <a:buChar char="●"/>
            </a:pPr>
            <a:r>
              <a:rPr lang="ru" sz="1200">
                <a:solidFill>
                  <a:srgbClr val="101010"/>
                </a:solidFill>
                <a:highlight>
                  <a:srgbClr val="FFFFFF"/>
                </a:highlight>
              </a:rPr>
              <a:t>Зависят от используемого генератора нагрузки.</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Кому подходит</a:t>
            </a:r>
            <a:endParaRPr b="1" sz="1100">
              <a:solidFill>
                <a:srgbClr val="101010"/>
              </a:solidFill>
              <a:highlight>
                <a:srgbClr val="FFFFFF"/>
              </a:highlight>
            </a:endParaRPr>
          </a:p>
          <a:p>
            <a:pPr indent="0" lvl="0" marL="0" rtl="0" algn="l">
              <a:spcBef>
                <a:spcPts val="400"/>
              </a:spcBef>
              <a:spcAft>
                <a:spcPts val="1700"/>
              </a:spcAft>
              <a:buClr>
                <a:schemeClr val="dk1"/>
              </a:buClr>
              <a:buSzPts val="1100"/>
              <a:buFont typeface="Arial"/>
              <a:buNone/>
            </a:pPr>
            <a:r>
              <a:rPr lang="ru" sz="1200">
                <a:solidFill>
                  <a:srgbClr val="101010"/>
                </a:solidFill>
                <a:highlight>
                  <a:srgbClr val="FFFFFF"/>
                </a:highlight>
              </a:rPr>
              <a:t>Яндекс.Танк хорошо подходит в сочетании с phantom, если отсутствует необходимость в сценарном тестировании и требуется высокая производительность.</a:t>
            </a:r>
            <a:endParaRPr sz="1200">
              <a:solidFill>
                <a:srgbClr val="101010"/>
              </a:solidFill>
              <a:highlight>
                <a:srgbClr val="FFFFFF"/>
              </a:highlight>
            </a:endParaRPr>
          </a:p>
        </p:txBody>
      </p:sp>
      <p:sp>
        <p:nvSpPr>
          <p:cNvPr id="154" name="Google Shape;154;p27"/>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800"/>
              <a:t>Популярные инструменты для нагрузочного тестирования</a:t>
            </a:r>
            <a:endParaRPr sz="1800"/>
          </a:p>
        </p:txBody>
      </p:sp>
      <p:pic>
        <p:nvPicPr>
          <p:cNvPr id="155" name="Google Shape;155;p27"/>
          <p:cNvPicPr preferRelativeResize="0"/>
          <p:nvPr/>
        </p:nvPicPr>
        <p:blipFill>
          <a:blip r:embed="rId3">
            <a:alphaModFix/>
          </a:blip>
          <a:stretch>
            <a:fillRect/>
          </a:stretch>
        </p:blipFill>
        <p:spPr>
          <a:xfrm>
            <a:off x="6993249" y="1273499"/>
            <a:ext cx="1527350" cy="1527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idx="1" type="body"/>
          </p:nvPr>
        </p:nvSpPr>
        <p:spPr>
          <a:xfrm>
            <a:off x="0" y="572700"/>
            <a:ext cx="9144000" cy="45708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ru" sz="1200">
                <a:solidFill>
                  <a:srgbClr val="101010"/>
                </a:solidFill>
                <a:highlight>
                  <a:srgbClr val="FFFFFF"/>
                </a:highlight>
              </a:rPr>
              <a:t>Gatling</a:t>
            </a:r>
            <a:r>
              <a:rPr lang="ru" sz="1200">
                <a:solidFill>
                  <a:srgbClr val="101010"/>
                </a:solidFill>
                <a:highlight>
                  <a:srgbClr val="FFFFFF"/>
                </a:highlight>
              </a:rPr>
              <a:t> – это ещё один популярный инструмент для проведения нагрузочного тестирования с открытым исходным кодом. Он написан на языке Scala с использованием технологий Netty и Akka.</a:t>
            </a:r>
            <a:endParaRPr sz="1200">
              <a:solidFill>
                <a:srgbClr val="101010"/>
              </a:solidFill>
              <a:highlight>
                <a:srgbClr val="FFFFFF"/>
              </a:highlight>
            </a:endParaRPr>
          </a:p>
          <a:p>
            <a:pPr indent="0" lvl="0" marL="0" rtl="0" algn="l">
              <a:spcBef>
                <a:spcPts val="1700"/>
              </a:spcBef>
              <a:spcAft>
                <a:spcPts val="0"/>
              </a:spcAft>
              <a:buNone/>
            </a:pPr>
            <a:r>
              <a:rPr b="1" lang="ru" sz="1100">
                <a:solidFill>
                  <a:srgbClr val="101010"/>
                </a:solidFill>
                <a:highlight>
                  <a:srgbClr val="FFFFFF"/>
                </a:highlight>
              </a:rPr>
              <a:t>Плюсы</a:t>
            </a:r>
            <a:endParaRPr b="1" sz="1100">
              <a:solidFill>
                <a:srgbClr val="101010"/>
              </a:solidFill>
              <a:highlight>
                <a:srgbClr val="FFFFFF"/>
              </a:highlight>
            </a:endParaRPr>
          </a:p>
          <a:p>
            <a:pPr indent="-267017" lvl="0" marL="457200" rtl="0" algn="l">
              <a:spcBef>
                <a:spcPts val="1700"/>
              </a:spcBef>
              <a:spcAft>
                <a:spcPts val="0"/>
              </a:spcAft>
              <a:buClr>
                <a:srgbClr val="101010"/>
              </a:buClr>
              <a:buSzPct val="91666"/>
              <a:buChar char="●"/>
            </a:pPr>
            <a:r>
              <a:rPr lang="ru" sz="1200">
                <a:solidFill>
                  <a:srgbClr val="101010"/>
                </a:solidFill>
                <a:highlight>
                  <a:srgbClr val="FFFFFF"/>
                </a:highlight>
              </a:rPr>
              <a:t>при высоких нагрузках может быть более производительным, чем другие бесплатные инструменты, особенно при тестировании вебсокетов;</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подойдёт, если вы разрабатываете на Scala;</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имеются официальные и неофициальные плагины для тестирования Kafka, RabbitMQ, JDBC и др.</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Минусы</a:t>
            </a:r>
            <a:endParaRPr b="1" sz="1100">
              <a:solidFill>
                <a:srgbClr val="101010"/>
              </a:solidFill>
              <a:highlight>
                <a:srgbClr val="FFFFFF"/>
              </a:highlight>
            </a:endParaRPr>
          </a:p>
          <a:p>
            <a:pPr indent="-267017" lvl="0" marL="457200" rtl="0" algn="l">
              <a:spcBef>
                <a:spcPts val="400"/>
              </a:spcBef>
              <a:spcAft>
                <a:spcPts val="0"/>
              </a:spcAft>
              <a:buClr>
                <a:srgbClr val="101010"/>
              </a:buClr>
              <a:buSzPct val="91666"/>
              <a:buChar char="●"/>
            </a:pPr>
            <a:r>
              <a:rPr lang="ru" sz="1200">
                <a:solidFill>
                  <a:srgbClr val="101010"/>
                </a:solidFill>
                <a:highlight>
                  <a:srgbClr val="FFFFFF"/>
                </a:highlight>
              </a:rPr>
              <a:t>проще создавать скрипт вручную, чем пользоваться имеющимся рекордером;</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отсутствие распределённого запуска из коробки;</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если у вас нет опыта работы со Scala, порог вхождения для полноценного использования gatling будет выше, чем для других инструментов нагрузочного тестирования.</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Протоколы</a:t>
            </a:r>
            <a:endParaRPr b="1" sz="1100">
              <a:solidFill>
                <a:srgbClr val="101010"/>
              </a:solidFill>
              <a:highlight>
                <a:srgbClr val="FFFFFF"/>
              </a:highlight>
            </a:endParaRPr>
          </a:p>
          <a:p>
            <a:pPr indent="-267017" lvl="0" marL="457200" rtl="0" algn="l">
              <a:spcBef>
                <a:spcPts val="400"/>
              </a:spcBef>
              <a:spcAft>
                <a:spcPts val="0"/>
              </a:spcAft>
              <a:buClr>
                <a:srgbClr val="101010"/>
              </a:buClr>
              <a:buSzPct val="91666"/>
              <a:buChar char="●"/>
            </a:pPr>
            <a:r>
              <a:rPr lang="ru" sz="1200">
                <a:solidFill>
                  <a:srgbClr val="101010"/>
                </a:solidFill>
                <a:highlight>
                  <a:srgbClr val="FFFFFF"/>
                </a:highlight>
              </a:rPr>
              <a:t>HTTP(s)/1</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JMS</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SOAP</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MQTT</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Ценообразование</a:t>
            </a:r>
            <a:endParaRPr b="1" sz="1100">
              <a:solidFill>
                <a:srgbClr val="101010"/>
              </a:solidFill>
              <a:highlight>
                <a:srgbClr val="FFFFFF"/>
              </a:highlight>
            </a:endParaRPr>
          </a:p>
          <a:p>
            <a:pPr indent="-267017" lvl="0" marL="457200" rtl="0" algn="l">
              <a:spcBef>
                <a:spcPts val="400"/>
              </a:spcBef>
              <a:spcAft>
                <a:spcPts val="0"/>
              </a:spcAft>
              <a:buClr>
                <a:srgbClr val="101010"/>
              </a:buClr>
              <a:buSzPct val="91666"/>
              <a:buChar char="●"/>
            </a:pPr>
            <a:r>
              <a:rPr lang="ru" sz="1200">
                <a:solidFill>
                  <a:srgbClr val="101010"/>
                </a:solidFill>
                <a:highlight>
                  <a:srgbClr val="FFFFFF"/>
                </a:highlight>
              </a:rPr>
              <a:t>Версия “Scout” - 69 евро в месяц</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1 юзер аккаунт</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3 загрузочных инжектора (максимальный размер кластера)</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Максимальная продолжительность теста - 1 час</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1 месяц хранения данных</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Версия “Scale” - 276 евро в месяц</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10 юзер аккаунтов</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6 загрузочных инжектора (максимальный размер кластера)</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Максимальная продолжительность теста - 24 часа</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Выделенные IP-адреса</a:t>
            </a:r>
            <a:endParaRPr sz="1200">
              <a:solidFill>
                <a:srgbClr val="101010"/>
              </a:solidFill>
              <a:highlight>
                <a:srgbClr val="FFFFFF"/>
              </a:highlight>
            </a:endParaRPr>
          </a:p>
          <a:p>
            <a:pPr indent="-267017" lvl="0" marL="457200" rtl="0" algn="l">
              <a:spcBef>
                <a:spcPts val="0"/>
              </a:spcBef>
              <a:spcAft>
                <a:spcPts val="0"/>
              </a:spcAft>
              <a:buClr>
                <a:srgbClr val="101010"/>
              </a:buClr>
              <a:buSzPct val="91666"/>
              <a:buChar char="●"/>
            </a:pPr>
            <a:r>
              <a:rPr lang="ru" sz="1200">
                <a:solidFill>
                  <a:srgbClr val="101010"/>
                </a:solidFill>
                <a:highlight>
                  <a:srgbClr val="FFFFFF"/>
                </a:highlight>
              </a:rPr>
              <a:t>Версия “Corporate” - 1380 евро в месяц</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&gt;10 юзер аккаунтов</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10 загрузочных инжектора (максимальный размер кластера)</a:t>
            </a:r>
            <a:endParaRPr sz="1200">
              <a:solidFill>
                <a:srgbClr val="101010"/>
              </a:solidFill>
              <a:highlight>
                <a:srgbClr val="FFFFFF"/>
              </a:highlight>
            </a:endParaRPr>
          </a:p>
          <a:p>
            <a:pPr indent="-270510" lvl="0" marL="914400" rtl="0" algn="l">
              <a:spcBef>
                <a:spcPts val="0"/>
              </a:spcBef>
              <a:spcAft>
                <a:spcPts val="0"/>
              </a:spcAft>
              <a:buClr>
                <a:srgbClr val="101010"/>
              </a:buClr>
              <a:buSzPct val="100000"/>
              <a:buChar char="-"/>
            </a:pPr>
            <a:r>
              <a:rPr lang="ru" sz="1200">
                <a:solidFill>
                  <a:srgbClr val="101010"/>
                </a:solidFill>
                <a:highlight>
                  <a:srgbClr val="FFFFFF"/>
                </a:highlight>
              </a:rPr>
              <a:t>Максимальная продолжительность теста - &gt;24 часа</a:t>
            </a:r>
            <a:endParaRPr sz="1200">
              <a:solidFill>
                <a:srgbClr val="101010"/>
              </a:solidFill>
              <a:highlight>
                <a:srgbClr val="FFFFFF"/>
              </a:highlight>
            </a:endParaRPr>
          </a:p>
          <a:p>
            <a:pPr indent="0" lvl="0" marL="0" rtl="0" algn="l">
              <a:lnSpc>
                <a:spcPct val="120000"/>
              </a:lnSpc>
              <a:spcBef>
                <a:spcPts val="1200"/>
              </a:spcBef>
              <a:spcAft>
                <a:spcPts val="0"/>
              </a:spcAft>
              <a:buNone/>
            </a:pPr>
            <a:r>
              <a:rPr b="1" lang="ru" sz="1100">
                <a:solidFill>
                  <a:srgbClr val="101010"/>
                </a:solidFill>
                <a:highlight>
                  <a:srgbClr val="FFFFFF"/>
                </a:highlight>
              </a:rPr>
              <a:t>Кому подходит</a:t>
            </a:r>
            <a:endParaRPr b="1" sz="1100">
              <a:solidFill>
                <a:srgbClr val="101010"/>
              </a:solidFill>
              <a:highlight>
                <a:srgbClr val="FFFFFF"/>
              </a:highlight>
            </a:endParaRPr>
          </a:p>
          <a:p>
            <a:pPr indent="0" lvl="0" marL="0" rtl="0" algn="l">
              <a:spcBef>
                <a:spcPts val="400"/>
              </a:spcBef>
              <a:spcAft>
                <a:spcPts val="1700"/>
              </a:spcAft>
              <a:buClr>
                <a:schemeClr val="dk1"/>
              </a:buClr>
              <a:buSzPct val="91666"/>
              <a:buFont typeface="Arial"/>
              <a:buNone/>
            </a:pPr>
            <a:r>
              <a:rPr lang="ru" sz="1200">
                <a:solidFill>
                  <a:srgbClr val="101010"/>
                </a:solidFill>
                <a:highlight>
                  <a:srgbClr val="FFFFFF"/>
                </a:highlight>
              </a:rPr>
              <a:t>Gatling – это хороший бесплатный инструмент нагрузочного тестирования с открытым исходным кодом, который лучше всего подойдёт для проектов, связанных с языком Scala.</a:t>
            </a:r>
            <a:endParaRPr sz="1200">
              <a:solidFill>
                <a:srgbClr val="101010"/>
              </a:solidFill>
              <a:highlight>
                <a:srgbClr val="FFFFFF"/>
              </a:highlight>
            </a:endParaRPr>
          </a:p>
        </p:txBody>
      </p:sp>
      <p:sp>
        <p:nvSpPr>
          <p:cNvPr id="161" name="Google Shape;161;p28"/>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800"/>
              <a:t>Популярные инструменты для нагрузочного тестирования</a:t>
            </a:r>
            <a:endParaRPr sz="1800"/>
          </a:p>
        </p:txBody>
      </p:sp>
      <p:pic>
        <p:nvPicPr>
          <p:cNvPr id="162" name="Google Shape;162;p28"/>
          <p:cNvPicPr preferRelativeResize="0"/>
          <p:nvPr/>
        </p:nvPicPr>
        <p:blipFill>
          <a:blip r:embed="rId3">
            <a:alphaModFix/>
          </a:blip>
          <a:stretch>
            <a:fillRect/>
          </a:stretch>
        </p:blipFill>
        <p:spPr>
          <a:xfrm>
            <a:off x="6167925" y="2462072"/>
            <a:ext cx="2352675" cy="163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idx="1" type="body"/>
          </p:nvPr>
        </p:nvSpPr>
        <p:spPr>
          <a:xfrm>
            <a:off x="0" y="572700"/>
            <a:ext cx="9144000" cy="457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200">
                <a:solidFill>
                  <a:srgbClr val="101010"/>
                </a:solidFill>
                <a:highlight>
                  <a:srgbClr val="FFFFFF"/>
                </a:highlight>
                <a:uFill>
                  <a:noFill/>
                </a:uFill>
                <a:hlinkClick r:id="rId3">
                  <a:extLst>
                    <a:ext uri="{A12FA001-AC4F-418D-AE19-62706E023703}">
                      <ahyp:hlinkClr val="tx"/>
                    </a:ext>
                  </a:extLst>
                </a:hlinkClick>
              </a:rPr>
              <a:t>Boomq.io</a:t>
            </a:r>
            <a:r>
              <a:rPr lang="ru" sz="1200">
                <a:solidFill>
                  <a:srgbClr val="101010"/>
                </a:solidFill>
                <a:highlight>
                  <a:srgbClr val="FFFFFF"/>
                </a:highlight>
              </a:rPr>
              <a:t> – это продукт нового поколения, который позволяет проводить тесты в облаке для любой аудитории, которая занимается нагрузочным тестированием. Маркетологи, менеджеры по продукту и  руководители проектов, разработчики и инженеры – все могут использовать boomq.io для своих целей.</a:t>
            </a:r>
            <a:endParaRPr sz="1200">
              <a:solidFill>
                <a:srgbClr val="101010"/>
              </a:solidFill>
              <a:highlight>
                <a:srgbClr val="FFFFFF"/>
              </a:highlight>
            </a:endParaRPr>
          </a:p>
          <a:p>
            <a:pPr indent="0" lvl="0" marL="0" rtl="0" algn="l">
              <a:spcBef>
                <a:spcPts val="1700"/>
              </a:spcBef>
              <a:spcAft>
                <a:spcPts val="1700"/>
              </a:spcAft>
              <a:buClr>
                <a:schemeClr val="dk1"/>
              </a:buClr>
              <a:buSzPts val="1100"/>
              <a:buFont typeface="Arial"/>
              <a:buNone/>
            </a:pPr>
            <a:r>
              <a:t/>
            </a:r>
            <a:endParaRPr sz="1200">
              <a:solidFill>
                <a:srgbClr val="101010"/>
              </a:solidFill>
              <a:highlight>
                <a:srgbClr val="FFFFFF"/>
              </a:highlight>
            </a:endParaRPr>
          </a:p>
        </p:txBody>
      </p:sp>
      <p:sp>
        <p:nvSpPr>
          <p:cNvPr id="168" name="Google Shape;168;p29"/>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800"/>
              <a:t>Популярные инструменты для нагрузочного тестирования</a:t>
            </a:r>
            <a:endParaRPr sz="1800"/>
          </a:p>
        </p:txBody>
      </p:sp>
      <p:pic>
        <p:nvPicPr>
          <p:cNvPr id="169" name="Google Shape;169;p29"/>
          <p:cNvPicPr preferRelativeResize="0"/>
          <p:nvPr/>
        </p:nvPicPr>
        <p:blipFill>
          <a:blip r:embed="rId4">
            <a:alphaModFix/>
          </a:blip>
          <a:stretch>
            <a:fillRect/>
          </a:stretch>
        </p:blipFill>
        <p:spPr>
          <a:xfrm>
            <a:off x="49275" y="1348575"/>
            <a:ext cx="3155675" cy="964225"/>
          </a:xfrm>
          <a:prstGeom prst="rect">
            <a:avLst/>
          </a:prstGeom>
          <a:noFill/>
          <a:ln>
            <a:noFill/>
          </a:ln>
        </p:spPr>
      </p:pic>
      <p:pic>
        <p:nvPicPr>
          <p:cNvPr id="170" name="Google Shape;170;p29"/>
          <p:cNvPicPr preferRelativeResize="0"/>
          <p:nvPr/>
        </p:nvPicPr>
        <p:blipFill>
          <a:blip r:embed="rId5">
            <a:alphaModFix/>
          </a:blip>
          <a:stretch>
            <a:fillRect/>
          </a:stretch>
        </p:blipFill>
        <p:spPr>
          <a:xfrm>
            <a:off x="49275" y="2312800"/>
            <a:ext cx="3963400" cy="897125"/>
          </a:xfrm>
          <a:prstGeom prst="rect">
            <a:avLst/>
          </a:prstGeom>
          <a:noFill/>
          <a:ln>
            <a:noFill/>
          </a:ln>
        </p:spPr>
      </p:pic>
      <p:pic>
        <p:nvPicPr>
          <p:cNvPr id="171" name="Google Shape;171;p29"/>
          <p:cNvPicPr preferRelativeResize="0"/>
          <p:nvPr/>
        </p:nvPicPr>
        <p:blipFill>
          <a:blip r:embed="rId6">
            <a:alphaModFix/>
          </a:blip>
          <a:stretch>
            <a:fillRect/>
          </a:stretch>
        </p:blipFill>
        <p:spPr>
          <a:xfrm>
            <a:off x="77575" y="3209921"/>
            <a:ext cx="620475" cy="539800"/>
          </a:xfrm>
          <a:prstGeom prst="rect">
            <a:avLst/>
          </a:prstGeom>
          <a:noFill/>
          <a:ln>
            <a:noFill/>
          </a:ln>
        </p:spPr>
      </p:pic>
      <p:pic>
        <p:nvPicPr>
          <p:cNvPr id="172" name="Google Shape;172;p29"/>
          <p:cNvPicPr preferRelativeResize="0"/>
          <p:nvPr/>
        </p:nvPicPr>
        <p:blipFill>
          <a:blip r:embed="rId7">
            <a:alphaModFix/>
          </a:blip>
          <a:stretch>
            <a:fillRect/>
          </a:stretch>
        </p:blipFill>
        <p:spPr>
          <a:xfrm>
            <a:off x="49271" y="3799246"/>
            <a:ext cx="2887200" cy="740150"/>
          </a:xfrm>
          <a:prstGeom prst="rect">
            <a:avLst/>
          </a:prstGeom>
          <a:noFill/>
          <a:ln>
            <a:noFill/>
          </a:ln>
        </p:spPr>
      </p:pic>
      <p:pic>
        <p:nvPicPr>
          <p:cNvPr id="173" name="Google Shape;173;p29"/>
          <p:cNvPicPr preferRelativeResize="0"/>
          <p:nvPr/>
        </p:nvPicPr>
        <p:blipFill>
          <a:blip r:embed="rId8">
            <a:alphaModFix/>
          </a:blip>
          <a:stretch>
            <a:fillRect/>
          </a:stretch>
        </p:blipFill>
        <p:spPr>
          <a:xfrm>
            <a:off x="3104350" y="3990275"/>
            <a:ext cx="2817400" cy="1012700"/>
          </a:xfrm>
          <a:prstGeom prst="rect">
            <a:avLst/>
          </a:prstGeom>
          <a:noFill/>
          <a:ln>
            <a:noFill/>
          </a:ln>
        </p:spPr>
      </p:pic>
      <p:pic>
        <p:nvPicPr>
          <p:cNvPr id="174" name="Google Shape;174;p29"/>
          <p:cNvPicPr preferRelativeResize="0"/>
          <p:nvPr/>
        </p:nvPicPr>
        <p:blipFill>
          <a:blip r:embed="rId9">
            <a:alphaModFix/>
          </a:blip>
          <a:stretch>
            <a:fillRect/>
          </a:stretch>
        </p:blipFill>
        <p:spPr>
          <a:xfrm>
            <a:off x="5957125" y="3951088"/>
            <a:ext cx="2982275" cy="1091075"/>
          </a:xfrm>
          <a:prstGeom prst="rect">
            <a:avLst/>
          </a:prstGeom>
          <a:noFill/>
          <a:ln>
            <a:noFill/>
          </a:ln>
        </p:spPr>
      </p:pic>
      <p:pic>
        <p:nvPicPr>
          <p:cNvPr id="175" name="Google Shape;175;p29"/>
          <p:cNvPicPr preferRelativeResize="0"/>
          <p:nvPr/>
        </p:nvPicPr>
        <p:blipFill>
          <a:blip r:embed="rId10">
            <a:alphaModFix/>
          </a:blip>
          <a:stretch>
            <a:fillRect/>
          </a:stretch>
        </p:blipFill>
        <p:spPr>
          <a:xfrm>
            <a:off x="6126272" y="1348572"/>
            <a:ext cx="2394325" cy="202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20000"/>
              </a:lnSpc>
              <a:spcBef>
                <a:spcPts val="1800"/>
              </a:spcBef>
              <a:spcAft>
                <a:spcPts val="1500"/>
              </a:spcAft>
              <a:buClr>
                <a:schemeClr val="dk1"/>
              </a:buClr>
              <a:buSzPts val="1100"/>
              <a:buFont typeface="Arial"/>
              <a:buNone/>
            </a:pPr>
            <a:r>
              <a:rPr lang="ru" sz="1800">
                <a:solidFill>
                  <a:srgbClr val="101010"/>
                </a:solidFill>
                <a:highlight>
                  <a:srgbClr val="FFFFFF"/>
                </a:highlight>
              </a:rPr>
              <a:t>Этапы нагрузочного тестирования</a:t>
            </a:r>
            <a:endParaRPr sz="3500"/>
          </a:p>
        </p:txBody>
      </p:sp>
      <p:sp>
        <p:nvSpPr>
          <p:cNvPr id="181" name="Google Shape;181;p30"/>
          <p:cNvSpPr txBox="1"/>
          <p:nvPr>
            <p:ph idx="1" type="body"/>
          </p:nvPr>
        </p:nvSpPr>
        <p:spPr>
          <a:xfrm>
            <a:off x="311700" y="10615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200">
                <a:solidFill>
                  <a:srgbClr val="101010"/>
                </a:solidFill>
                <a:highlight>
                  <a:srgbClr val="FFFFFF"/>
                </a:highlight>
              </a:rPr>
              <a:t>Теперь поговорим про </a:t>
            </a:r>
            <a:endParaRPr b="1" sz="1200">
              <a:solidFill>
                <a:srgbClr val="101010"/>
              </a:solidFill>
              <a:highlight>
                <a:srgbClr val="FFFFFF"/>
              </a:highlight>
            </a:endParaRPr>
          </a:p>
          <a:p>
            <a:pPr indent="0" lvl="0" marL="0" rtl="0" algn="l">
              <a:spcBef>
                <a:spcPts val="0"/>
              </a:spcBef>
              <a:spcAft>
                <a:spcPts val="0"/>
              </a:spcAft>
              <a:buNone/>
            </a:pPr>
            <a:r>
              <a:rPr b="1" lang="ru" sz="1200">
                <a:solidFill>
                  <a:srgbClr val="101010"/>
                </a:solidFill>
                <a:highlight>
                  <a:srgbClr val="FFFFFF"/>
                </a:highlight>
              </a:rPr>
              <a:t>анализ и планирование</a:t>
            </a:r>
            <a:endParaRPr b="1" sz="1200">
              <a:solidFill>
                <a:srgbClr val="101010"/>
              </a:solidFill>
              <a:highlight>
                <a:srgbClr val="FFFFFF"/>
              </a:highlight>
            </a:endParaRPr>
          </a:p>
          <a:p>
            <a:pPr indent="0" lvl="0" marL="0" rtl="0" algn="l">
              <a:spcBef>
                <a:spcPts val="0"/>
              </a:spcBef>
              <a:spcAft>
                <a:spcPts val="0"/>
              </a:spcAft>
              <a:buNone/>
            </a:pPr>
            <a:r>
              <a:t/>
            </a:r>
            <a:endParaRPr b="1" sz="1200">
              <a:solidFill>
                <a:srgbClr val="101010"/>
              </a:solidFill>
              <a:highlight>
                <a:srgbClr val="FFFFFF"/>
              </a:highlight>
            </a:endParaRPr>
          </a:p>
          <a:p>
            <a:pPr indent="-304800" lvl="0" marL="457200" rtl="0" algn="l">
              <a:spcBef>
                <a:spcPts val="0"/>
              </a:spcBef>
              <a:spcAft>
                <a:spcPts val="0"/>
              </a:spcAft>
              <a:buClr>
                <a:srgbClr val="101010"/>
              </a:buClr>
              <a:buSzPts val="1200"/>
              <a:buChar char="●"/>
            </a:pPr>
            <a:r>
              <a:rPr lang="ru" sz="1200">
                <a:solidFill>
                  <a:srgbClr val="101010"/>
                </a:solidFill>
                <a:highlight>
                  <a:srgbClr val="FFFFFF"/>
                </a:highlight>
              </a:rPr>
              <a:t>Определение бизнес-процесса и </a:t>
            </a:r>
            <a:endParaRPr sz="1200">
              <a:solidFill>
                <a:srgbClr val="101010"/>
              </a:solidFill>
              <a:highlight>
                <a:srgbClr val="FFFFFF"/>
              </a:highlight>
            </a:endParaRPr>
          </a:p>
          <a:p>
            <a:pPr indent="0" lvl="0" marL="457200" rtl="0" algn="l">
              <a:spcBef>
                <a:spcPts val="0"/>
              </a:spcBef>
              <a:spcAft>
                <a:spcPts val="0"/>
              </a:spcAft>
              <a:buNone/>
            </a:pPr>
            <a:r>
              <a:rPr lang="ru" sz="1200">
                <a:solidFill>
                  <a:srgbClr val="101010"/>
                </a:solidFill>
                <a:highlight>
                  <a:srgbClr val="FFFFFF"/>
                </a:highlight>
              </a:rPr>
              <a:t>требований к системе</a:t>
            </a:r>
            <a:endParaRPr b="1" sz="1200">
              <a:solidFill>
                <a:srgbClr val="101010"/>
              </a:solidFill>
              <a:highlight>
                <a:srgbClr val="FFFFFF"/>
              </a:highlight>
            </a:endParaRPr>
          </a:p>
        </p:txBody>
      </p:sp>
      <p:pic>
        <p:nvPicPr>
          <p:cNvPr id="182" name="Google Shape;182;p30"/>
          <p:cNvPicPr preferRelativeResize="0"/>
          <p:nvPr/>
        </p:nvPicPr>
        <p:blipFill>
          <a:blip r:embed="rId3">
            <a:alphaModFix/>
          </a:blip>
          <a:stretch>
            <a:fillRect/>
          </a:stretch>
        </p:blipFill>
        <p:spPr>
          <a:xfrm>
            <a:off x="3857826" y="518275"/>
            <a:ext cx="5155999" cy="450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0" y="0"/>
            <a:ext cx="73497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1820"/>
              <a:t>Этапы нагрузочного тестирования</a:t>
            </a:r>
            <a:endParaRPr sz="1820"/>
          </a:p>
        </p:txBody>
      </p:sp>
      <p:sp>
        <p:nvSpPr>
          <p:cNvPr id="188" name="Google Shape;188;p31"/>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200">
                <a:solidFill>
                  <a:srgbClr val="101010"/>
                </a:solidFill>
                <a:highlight>
                  <a:srgbClr val="FFFFFF"/>
                </a:highlight>
              </a:rPr>
              <a:t>Всё еще анализ и планирование</a:t>
            </a:r>
            <a:endParaRPr b="1" sz="1200">
              <a:solidFill>
                <a:srgbClr val="101010"/>
              </a:solidFill>
              <a:highlight>
                <a:srgbClr val="FFFFFF"/>
              </a:highlight>
            </a:endParaRPr>
          </a:p>
          <a:p>
            <a:pPr indent="0" lvl="0" marL="0" rtl="0" algn="l">
              <a:spcBef>
                <a:spcPts val="0"/>
              </a:spcBef>
              <a:spcAft>
                <a:spcPts val="0"/>
              </a:spcAft>
              <a:buNone/>
            </a:pPr>
            <a:r>
              <a:t/>
            </a:r>
            <a:endParaRPr sz="1200">
              <a:solidFill>
                <a:srgbClr val="101010"/>
              </a:solidFill>
              <a:highlight>
                <a:srgbClr val="FFFFFF"/>
              </a:highlight>
            </a:endParaRPr>
          </a:p>
          <a:p>
            <a:pPr indent="-304800" lvl="0" marL="457200" rtl="0" algn="l">
              <a:spcBef>
                <a:spcPts val="0"/>
              </a:spcBef>
              <a:spcAft>
                <a:spcPts val="0"/>
              </a:spcAft>
              <a:buClr>
                <a:srgbClr val="101010"/>
              </a:buClr>
              <a:buSzPts val="1200"/>
              <a:buChar char="●"/>
            </a:pPr>
            <a:r>
              <a:rPr lang="ru" sz="1200">
                <a:solidFill>
                  <a:srgbClr val="101010"/>
                </a:solidFill>
                <a:highlight>
                  <a:srgbClr val="FFFFFF"/>
                </a:highlight>
              </a:rPr>
              <a:t>Определение тестовой среды и конфигурации</a:t>
            </a:r>
            <a:endParaRPr/>
          </a:p>
        </p:txBody>
      </p:sp>
      <p:pic>
        <p:nvPicPr>
          <p:cNvPr id="189" name="Google Shape;189;p31"/>
          <p:cNvPicPr preferRelativeResize="0"/>
          <p:nvPr/>
        </p:nvPicPr>
        <p:blipFill>
          <a:blip r:embed="rId3">
            <a:alphaModFix/>
          </a:blip>
          <a:stretch>
            <a:fillRect/>
          </a:stretch>
        </p:blipFill>
        <p:spPr>
          <a:xfrm>
            <a:off x="4624450" y="49625"/>
            <a:ext cx="4375025" cy="5044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О чем сегодня поговорим?</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a:t>1. Что такое “тестирование производительности”?</a:t>
            </a:r>
            <a:endParaRPr/>
          </a:p>
          <a:p>
            <a:pPr indent="0" lvl="0" marL="0" rtl="0" algn="l">
              <a:spcBef>
                <a:spcPts val="1200"/>
              </a:spcBef>
              <a:spcAft>
                <a:spcPts val="0"/>
              </a:spcAft>
              <a:buNone/>
            </a:pPr>
            <a:r>
              <a:rPr lang="ru"/>
              <a:t>2. Подробнее о нагрузочном тестировании</a:t>
            </a:r>
            <a:endParaRPr/>
          </a:p>
          <a:p>
            <a:pPr indent="0" lvl="0" marL="0" rtl="0" algn="l">
              <a:spcBef>
                <a:spcPts val="1200"/>
              </a:spcBef>
              <a:spcAft>
                <a:spcPts val="0"/>
              </a:spcAft>
              <a:buNone/>
            </a:pPr>
            <a:r>
              <a:rPr lang="ru"/>
              <a:t>3. Популярные инструменты для нагрузочного тестирования и немного о каждом из них</a:t>
            </a:r>
            <a:endParaRPr/>
          </a:p>
          <a:p>
            <a:pPr indent="0" lvl="0" marL="0" rtl="0" algn="l">
              <a:spcBef>
                <a:spcPts val="1200"/>
              </a:spcBef>
              <a:spcAft>
                <a:spcPts val="0"/>
              </a:spcAft>
              <a:buNone/>
            </a:pPr>
            <a:r>
              <a:rPr lang="ru"/>
              <a:t>4. Анализ и планирование</a:t>
            </a:r>
            <a:endParaRPr/>
          </a:p>
          <a:p>
            <a:pPr indent="0" lvl="0" marL="0" rtl="0" algn="l">
              <a:spcBef>
                <a:spcPts val="1200"/>
              </a:spcBef>
              <a:spcAft>
                <a:spcPts val="0"/>
              </a:spcAft>
              <a:buNone/>
            </a:pPr>
            <a:r>
              <a:rPr lang="ru"/>
              <a:t>5. Пример нагрузочного тестирования на демо сервере Videoshop</a:t>
            </a:r>
            <a:endParaRPr/>
          </a:p>
          <a:p>
            <a:pPr indent="0" lvl="0" marL="0" rtl="0" algn="l">
              <a:spcBef>
                <a:spcPts val="1200"/>
              </a:spcBef>
              <a:spcAft>
                <a:spcPts val="0"/>
              </a:spcAft>
              <a:buNone/>
            </a:pPr>
            <a:r>
              <a:rPr lang="ru"/>
              <a:t>6. Анализ результатов</a:t>
            </a:r>
            <a:endParaRPr/>
          </a:p>
          <a:p>
            <a:pPr indent="0" lvl="0" marL="0" rtl="0" algn="l">
              <a:spcBef>
                <a:spcPts val="1200"/>
              </a:spcBef>
              <a:spcAft>
                <a:spcPts val="1200"/>
              </a:spcAft>
              <a:buNone/>
            </a:pPr>
            <a:r>
              <a:rPr lang="ru"/>
              <a:t>7. Полезная информация</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20000"/>
              </a:lnSpc>
              <a:spcBef>
                <a:spcPts val="1800"/>
              </a:spcBef>
              <a:spcAft>
                <a:spcPts val="1500"/>
              </a:spcAft>
              <a:buClr>
                <a:schemeClr val="dk1"/>
              </a:buClr>
              <a:buSzPts val="1100"/>
              <a:buFont typeface="Arial"/>
              <a:buNone/>
            </a:pPr>
            <a:r>
              <a:rPr lang="ru" sz="1800">
                <a:solidFill>
                  <a:srgbClr val="101010"/>
                </a:solidFill>
                <a:highlight>
                  <a:srgbClr val="FFFFFF"/>
                </a:highlight>
              </a:rPr>
              <a:t>Этапы нагрузочного тестирования</a:t>
            </a:r>
            <a:endParaRPr sz="1800"/>
          </a:p>
        </p:txBody>
      </p:sp>
      <p:sp>
        <p:nvSpPr>
          <p:cNvPr id="195" name="Google Shape;195;p32"/>
          <p:cNvSpPr txBox="1"/>
          <p:nvPr>
            <p:ph idx="1" type="body"/>
          </p:nvPr>
        </p:nvSpPr>
        <p:spPr>
          <a:xfrm>
            <a:off x="311700" y="863550"/>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ru" sz="1500">
                <a:solidFill>
                  <a:srgbClr val="101010"/>
                </a:solidFill>
                <a:highlight>
                  <a:srgbClr val="FFFFFF"/>
                </a:highlight>
              </a:rPr>
              <a:t>Да, </a:t>
            </a:r>
            <a:r>
              <a:rPr b="1" lang="ru" sz="1500">
                <a:solidFill>
                  <a:srgbClr val="101010"/>
                </a:solidFill>
                <a:highlight>
                  <a:srgbClr val="FFFFFF"/>
                </a:highlight>
              </a:rPr>
              <a:t>анализ и планирование</a:t>
            </a:r>
            <a:endParaRPr b="1" sz="1500">
              <a:solidFill>
                <a:srgbClr val="101010"/>
              </a:solidFill>
              <a:highlight>
                <a:srgbClr val="FFFFFF"/>
              </a:highlight>
            </a:endParaRPr>
          </a:p>
          <a:p>
            <a:pPr indent="0" lvl="0" marL="0" rtl="0" algn="l">
              <a:spcBef>
                <a:spcPts val="0"/>
              </a:spcBef>
              <a:spcAft>
                <a:spcPts val="0"/>
              </a:spcAft>
              <a:buNone/>
            </a:pPr>
            <a:r>
              <a:t/>
            </a:r>
            <a:endParaRPr b="1" sz="1500">
              <a:solidFill>
                <a:srgbClr val="101010"/>
              </a:solidFill>
              <a:highlight>
                <a:srgbClr val="FFFFFF"/>
              </a:highlight>
            </a:endParaRPr>
          </a:p>
          <a:p>
            <a:pPr indent="-302418" lvl="0" marL="457200" rtl="0" algn="l">
              <a:spcBef>
                <a:spcPts val="1400"/>
              </a:spcBef>
              <a:spcAft>
                <a:spcPts val="0"/>
              </a:spcAft>
              <a:buClr>
                <a:srgbClr val="333333"/>
              </a:buClr>
              <a:buSzPct val="100000"/>
              <a:buChar char="●"/>
            </a:pPr>
            <a:r>
              <a:rPr lang="ru" sz="1500">
                <a:solidFill>
                  <a:srgbClr val="333333"/>
                </a:solidFill>
                <a:highlight>
                  <a:srgbClr val="FFFFFF"/>
                </a:highlight>
              </a:rPr>
              <a:t>Разработка профиля и модели нагрузки</a:t>
            </a:r>
            <a:endParaRPr sz="1500">
              <a:solidFill>
                <a:srgbClr val="333333"/>
              </a:solidFill>
              <a:highlight>
                <a:srgbClr val="FFFFFF"/>
              </a:highlight>
            </a:endParaRPr>
          </a:p>
          <a:p>
            <a:pPr indent="0" lvl="0" marL="0" rtl="0" algn="l">
              <a:spcBef>
                <a:spcPts val="1400"/>
              </a:spcBef>
              <a:spcAft>
                <a:spcPts val="0"/>
              </a:spcAft>
              <a:buNone/>
            </a:pPr>
            <a:r>
              <a:rPr b="1" lang="ru" sz="1500">
                <a:solidFill>
                  <a:srgbClr val="333333"/>
                </a:solidFill>
                <a:highlight>
                  <a:srgbClr val="FFFFFF"/>
                </a:highlight>
              </a:rPr>
              <a:t>Что такое модель нагрузки?</a:t>
            </a:r>
            <a:endParaRPr b="1" sz="1500">
              <a:solidFill>
                <a:srgbClr val="333333"/>
              </a:solidFill>
              <a:highlight>
                <a:srgbClr val="FFFFFF"/>
              </a:highlight>
            </a:endParaRPr>
          </a:p>
          <a:p>
            <a:pPr indent="0" lvl="0" marL="0" rtl="0" algn="l">
              <a:spcBef>
                <a:spcPts val="1400"/>
              </a:spcBef>
              <a:spcAft>
                <a:spcPts val="0"/>
              </a:spcAft>
              <a:buNone/>
            </a:pPr>
            <a:r>
              <a:rPr lang="ru" sz="1500">
                <a:solidFill>
                  <a:srgbClr val="333333"/>
                </a:solidFill>
                <a:highlight>
                  <a:srgbClr val="FFFFFF"/>
                </a:highlight>
              </a:rPr>
              <a:t>Если по простому, то это настройка группы потока, то есть:</a:t>
            </a:r>
            <a:endParaRPr sz="1500">
              <a:solidFill>
                <a:srgbClr val="333333"/>
              </a:solidFill>
              <a:highlight>
                <a:srgbClr val="FFFFFF"/>
              </a:highlight>
            </a:endParaRPr>
          </a:p>
          <a:p>
            <a:pPr indent="-302418" lvl="0" marL="457200" rtl="0" algn="l">
              <a:spcBef>
                <a:spcPts val="1200"/>
              </a:spcBef>
              <a:spcAft>
                <a:spcPts val="0"/>
              </a:spcAft>
              <a:buClr>
                <a:schemeClr val="dk1"/>
              </a:buClr>
              <a:buSzPct val="100000"/>
              <a:buFont typeface="Arial"/>
              <a:buChar char="●"/>
            </a:pPr>
            <a:r>
              <a:rPr lang="ru" sz="1500">
                <a:solidFill>
                  <a:schemeClr val="dk1"/>
                </a:solidFill>
              </a:rPr>
              <a:t>количество пользователей и интенсивность запросов</a:t>
            </a:r>
            <a:endParaRPr sz="1500">
              <a:solidFill>
                <a:schemeClr val="dk1"/>
              </a:solidFill>
            </a:endParaRPr>
          </a:p>
          <a:p>
            <a:pPr indent="-302418" lvl="0" marL="457200" rtl="0" algn="l">
              <a:spcBef>
                <a:spcPts val="0"/>
              </a:spcBef>
              <a:spcAft>
                <a:spcPts val="0"/>
              </a:spcAft>
              <a:buClr>
                <a:schemeClr val="dk1"/>
              </a:buClr>
              <a:buSzPct val="100000"/>
              <a:buFont typeface="Arial"/>
              <a:buChar char="●"/>
            </a:pPr>
            <a:r>
              <a:rPr lang="ru" sz="1500">
                <a:solidFill>
                  <a:schemeClr val="dk1"/>
                </a:solidFill>
              </a:rPr>
              <a:t>старт самих пользователей: последовательно по одному, ступенчато группами или же запуск всех сразу.</a:t>
            </a:r>
            <a:endParaRPr sz="1500">
              <a:solidFill>
                <a:schemeClr val="dk1"/>
              </a:solidFill>
            </a:endParaRPr>
          </a:p>
          <a:p>
            <a:pPr indent="-302418" lvl="0" marL="457200" rtl="0" algn="l">
              <a:spcBef>
                <a:spcPts val="0"/>
              </a:spcBef>
              <a:spcAft>
                <a:spcPts val="0"/>
              </a:spcAft>
              <a:buClr>
                <a:schemeClr val="dk1"/>
              </a:buClr>
              <a:buSzPct val="100000"/>
              <a:buFont typeface="Arial"/>
              <a:buChar char="●"/>
            </a:pPr>
            <a:r>
              <a:rPr lang="ru" sz="1500">
                <a:solidFill>
                  <a:schemeClr val="dk1"/>
                </a:solidFill>
              </a:rPr>
              <a:t>длительность сценария от 10 минут до нескольких часов или даже дней</a:t>
            </a:r>
            <a:endParaRPr sz="1500">
              <a:solidFill>
                <a:schemeClr val="dk1"/>
              </a:solidFill>
            </a:endParaRPr>
          </a:p>
          <a:p>
            <a:pPr indent="0" lvl="0" marL="0" rtl="0" algn="l">
              <a:spcBef>
                <a:spcPts val="1400"/>
              </a:spcBef>
              <a:spcAft>
                <a:spcPts val="0"/>
              </a:spcAft>
              <a:buNone/>
            </a:pPr>
            <a:r>
              <a:rPr b="1" lang="ru" sz="1500">
                <a:solidFill>
                  <a:srgbClr val="333333"/>
                </a:solidFill>
                <a:highlight>
                  <a:srgbClr val="FFFFFF"/>
                </a:highlight>
              </a:rPr>
              <a:t>Что такое профиль нагрузки? </a:t>
            </a:r>
            <a:endParaRPr b="1" sz="1500">
              <a:solidFill>
                <a:srgbClr val="333333"/>
              </a:solidFill>
              <a:highlight>
                <a:srgbClr val="FFFFFF"/>
              </a:highlight>
            </a:endParaRPr>
          </a:p>
          <a:p>
            <a:pPr indent="0" lvl="0" marL="0" rtl="0" algn="l">
              <a:spcBef>
                <a:spcPts val="400"/>
              </a:spcBef>
              <a:spcAft>
                <a:spcPts val="0"/>
              </a:spcAft>
              <a:buClr>
                <a:schemeClr val="dk1"/>
              </a:buClr>
              <a:buSzPct val="73333"/>
              <a:buFont typeface="Arial"/>
              <a:buNone/>
            </a:pPr>
            <a:r>
              <a:rPr lang="ru" sz="1500">
                <a:solidFill>
                  <a:schemeClr val="dk1"/>
                </a:solidFill>
              </a:rPr>
              <a:t>Профиль нагрузки - это набор операций и интенсивность их выполнения для каждой пользовательской группы.</a:t>
            </a:r>
            <a:endParaRPr b="1" sz="1500">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1800"/>
              </a:spcBef>
              <a:spcAft>
                <a:spcPts val="1500"/>
              </a:spcAft>
              <a:buClr>
                <a:schemeClr val="dk1"/>
              </a:buClr>
              <a:buSzPct val="54395"/>
              <a:buFont typeface="Arial"/>
              <a:buNone/>
            </a:pPr>
            <a:r>
              <a:rPr lang="ru" sz="2022">
                <a:solidFill>
                  <a:srgbClr val="101010"/>
                </a:solidFill>
                <a:highlight>
                  <a:srgbClr val="FFFFFF"/>
                </a:highlight>
              </a:rPr>
              <a:t>Этапы нагрузочного тестирования</a:t>
            </a:r>
            <a:endParaRPr sz="3022"/>
          </a:p>
        </p:txBody>
      </p:sp>
      <p:sp>
        <p:nvSpPr>
          <p:cNvPr id="201" name="Google Shape;201;p33"/>
          <p:cNvSpPr txBox="1"/>
          <p:nvPr>
            <p:ph idx="1" type="body"/>
          </p:nvPr>
        </p:nvSpPr>
        <p:spPr>
          <a:xfrm>
            <a:off x="311700" y="482200"/>
            <a:ext cx="8520600" cy="456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150">
                <a:solidFill>
                  <a:srgbClr val="101010"/>
                </a:solidFill>
                <a:highlight>
                  <a:srgbClr val="FFFFFF"/>
                </a:highlight>
              </a:rPr>
              <a:t>Опять а</a:t>
            </a:r>
            <a:r>
              <a:rPr b="1" lang="ru" sz="1150">
                <a:solidFill>
                  <a:srgbClr val="101010"/>
                </a:solidFill>
                <a:highlight>
                  <a:srgbClr val="FFFFFF"/>
                </a:highlight>
              </a:rPr>
              <a:t>нализ и планирование</a:t>
            </a:r>
            <a:endParaRPr b="1" sz="1150">
              <a:solidFill>
                <a:srgbClr val="101010"/>
              </a:solidFill>
              <a:highlight>
                <a:srgbClr val="FFFFFF"/>
              </a:highlight>
            </a:endParaRPr>
          </a:p>
          <a:p>
            <a:pPr indent="0" lvl="0" marL="0" rtl="0" algn="l">
              <a:spcBef>
                <a:spcPts val="0"/>
              </a:spcBef>
              <a:spcAft>
                <a:spcPts val="0"/>
              </a:spcAft>
              <a:buNone/>
            </a:pPr>
            <a:r>
              <a:t/>
            </a:r>
            <a:endParaRPr b="1" sz="1150">
              <a:solidFill>
                <a:srgbClr val="101010"/>
              </a:solidFill>
              <a:highlight>
                <a:srgbClr val="FFFFFF"/>
              </a:highlight>
            </a:endParaRPr>
          </a:p>
          <a:p>
            <a:pPr indent="0" lvl="0" marL="0" rtl="0" algn="l">
              <a:spcBef>
                <a:spcPts val="0"/>
              </a:spcBef>
              <a:spcAft>
                <a:spcPts val="0"/>
              </a:spcAft>
              <a:buNone/>
            </a:pPr>
            <a:r>
              <a:rPr lang="ru" sz="1150">
                <a:solidFill>
                  <a:srgbClr val="101010"/>
                </a:solidFill>
                <a:highlight>
                  <a:srgbClr val="FFFFFF"/>
                </a:highlight>
              </a:rPr>
              <a:t>Для себя я сделал 3 профиля нагрузки:</a:t>
            </a:r>
            <a:endParaRPr sz="1150">
              <a:solidFill>
                <a:srgbClr val="101010"/>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t/>
            </a:r>
            <a:endParaRPr sz="1150">
              <a:solidFill>
                <a:srgbClr val="101010"/>
              </a:solidFill>
              <a:highlight>
                <a:srgbClr val="FFFFFF"/>
              </a:highlight>
            </a:endParaRPr>
          </a:p>
        </p:txBody>
      </p:sp>
      <p:pic>
        <p:nvPicPr>
          <p:cNvPr id="202" name="Google Shape;202;p33"/>
          <p:cNvPicPr preferRelativeResize="0"/>
          <p:nvPr/>
        </p:nvPicPr>
        <p:blipFill>
          <a:blip r:embed="rId3">
            <a:alphaModFix/>
          </a:blip>
          <a:stretch>
            <a:fillRect/>
          </a:stretch>
        </p:blipFill>
        <p:spPr>
          <a:xfrm>
            <a:off x="311697" y="1202825"/>
            <a:ext cx="2843275" cy="3796050"/>
          </a:xfrm>
          <a:prstGeom prst="rect">
            <a:avLst/>
          </a:prstGeom>
          <a:noFill/>
          <a:ln>
            <a:noFill/>
          </a:ln>
        </p:spPr>
      </p:pic>
      <p:pic>
        <p:nvPicPr>
          <p:cNvPr id="203" name="Google Shape;203;p33"/>
          <p:cNvPicPr preferRelativeResize="0"/>
          <p:nvPr/>
        </p:nvPicPr>
        <p:blipFill>
          <a:blip r:embed="rId4">
            <a:alphaModFix/>
          </a:blip>
          <a:stretch>
            <a:fillRect/>
          </a:stretch>
        </p:blipFill>
        <p:spPr>
          <a:xfrm>
            <a:off x="3275575" y="572700"/>
            <a:ext cx="2592850" cy="4472799"/>
          </a:xfrm>
          <a:prstGeom prst="rect">
            <a:avLst/>
          </a:prstGeom>
          <a:noFill/>
          <a:ln>
            <a:noFill/>
          </a:ln>
        </p:spPr>
      </p:pic>
      <p:pic>
        <p:nvPicPr>
          <p:cNvPr id="204" name="Google Shape;204;p33"/>
          <p:cNvPicPr preferRelativeResize="0"/>
          <p:nvPr/>
        </p:nvPicPr>
        <p:blipFill>
          <a:blip r:embed="rId5">
            <a:alphaModFix/>
          </a:blip>
          <a:stretch>
            <a:fillRect/>
          </a:stretch>
        </p:blipFill>
        <p:spPr>
          <a:xfrm>
            <a:off x="6146250" y="1202825"/>
            <a:ext cx="2411825" cy="1497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1800"/>
              </a:spcBef>
              <a:spcAft>
                <a:spcPts val="1500"/>
              </a:spcAft>
              <a:buClr>
                <a:schemeClr val="dk1"/>
              </a:buClr>
              <a:buSzPct val="54395"/>
              <a:buFont typeface="Arial"/>
              <a:buNone/>
            </a:pPr>
            <a:r>
              <a:rPr lang="ru" sz="2022">
                <a:solidFill>
                  <a:srgbClr val="101010"/>
                </a:solidFill>
                <a:highlight>
                  <a:srgbClr val="FFFFFF"/>
                </a:highlight>
              </a:rPr>
              <a:t>Этапы нагрузочного тестирования</a:t>
            </a:r>
            <a:endParaRPr sz="3022"/>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150">
                <a:solidFill>
                  <a:srgbClr val="101010"/>
                </a:solidFill>
                <a:highlight>
                  <a:srgbClr val="FFFFFF"/>
                </a:highlight>
              </a:rPr>
              <a:t>А</a:t>
            </a:r>
            <a:r>
              <a:rPr b="1" lang="ru" sz="1150">
                <a:solidFill>
                  <a:srgbClr val="101010"/>
                </a:solidFill>
                <a:highlight>
                  <a:srgbClr val="FFFFFF"/>
                </a:highlight>
              </a:rPr>
              <a:t>нализ и планирование</a:t>
            </a:r>
            <a:endParaRPr b="1" sz="1150">
              <a:solidFill>
                <a:srgbClr val="101010"/>
              </a:solidFill>
              <a:highlight>
                <a:srgbClr val="FFFFFF"/>
              </a:highlight>
            </a:endParaRPr>
          </a:p>
          <a:p>
            <a:pPr indent="0" lvl="0" marL="0" rtl="0" algn="l">
              <a:spcBef>
                <a:spcPts val="0"/>
              </a:spcBef>
              <a:spcAft>
                <a:spcPts val="0"/>
              </a:spcAft>
              <a:buNone/>
            </a:pPr>
            <a:r>
              <a:t/>
            </a:r>
            <a:endParaRPr b="1" sz="1150">
              <a:solidFill>
                <a:srgbClr val="101010"/>
              </a:solidFill>
              <a:highlight>
                <a:srgbClr val="FFFFFF"/>
              </a:highlight>
            </a:endParaRPr>
          </a:p>
          <a:p>
            <a:pPr indent="-304800" lvl="0" marL="457200" rtl="0" algn="l">
              <a:spcBef>
                <a:spcPts val="0"/>
              </a:spcBef>
              <a:spcAft>
                <a:spcPts val="0"/>
              </a:spcAft>
              <a:buClr>
                <a:srgbClr val="101010"/>
              </a:buClr>
              <a:buSzPts val="1200"/>
              <a:buChar char="●"/>
            </a:pPr>
            <a:r>
              <a:rPr lang="ru" sz="1200">
                <a:solidFill>
                  <a:srgbClr val="101010"/>
                </a:solidFill>
                <a:highlight>
                  <a:srgbClr val="FFFFFF"/>
                </a:highlight>
              </a:rPr>
              <a:t>Определение модели нагрузки</a:t>
            </a:r>
            <a:endParaRPr sz="1200">
              <a:solidFill>
                <a:srgbClr val="101010"/>
              </a:solidFill>
              <a:highlight>
                <a:srgbClr val="FFFFFF"/>
              </a:highlight>
            </a:endParaRPr>
          </a:p>
          <a:p>
            <a:pPr indent="0" lvl="0" marL="0" rtl="0" algn="l">
              <a:spcBef>
                <a:spcPts val="0"/>
              </a:spcBef>
              <a:spcAft>
                <a:spcPts val="0"/>
              </a:spcAft>
              <a:buNone/>
            </a:pPr>
            <a:r>
              <a:t/>
            </a:r>
            <a:endParaRPr sz="1200">
              <a:solidFill>
                <a:srgbClr val="101010"/>
              </a:solidFill>
              <a:highlight>
                <a:srgbClr val="FFFFFF"/>
              </a:highlight>
            </a:endParaRPr>
          </a:p>
          <a:p>
            <a:pPr indent="0" lvl="0" marL="0" rtl="0" algn="l">
              <a:lnSpc>
                <a:spcPct val="140000"/>
              </a:lnSpc>
              <a:spcBef>
                <a:spcPts val="0"/>
              </a:spcBef>
              <a:spcAft>
                <a:spcPts val="0"/>
              </a:spcAft>
              <a:buClr>
                <a:schemeClr val="dk1"/>
              </a:buClr>
              <a:buSzPts val="1100"/>
              <a:buFont typeface="Arial"/>
              <a:buNone/>
            </a:pPr>
            <a:r>
              <a:rPr lang="ru" sz="1200">
                <a:solidFill>
                  <a:srgbClr val="333333"/>
                </a:solidFill>
                <a:highlight>
                  <a:srgbClr val="FFFFFF"/>
                </a:highlight>
              </a:rPr>
              <a:t>Выбрал три модели нагрузки:</a:t>
            </a:r>
            <a:endParaRPr sz="1200">
              <a:solidFill>
                <a:srgbClr val="333333"/>
              </a:solidFill>
              <a:highlight>
                <a:srgbClr val="FFFFFF"/>
              </a:highlight>
            </a:endParaRPr>
          </a:p>
          <a:p>
            <a:pPr indent="-304800" lvl="0" marL="457200" rtl="0" algn="l">
              <a:lnSpc>
                <a:spcPct val="140000"/>
              </a:lnSpc>
              <a:spcBef>
                <a:spcPts val="1500"/>
              </a:spcBef>
              <a:spcAft>
                <a:spcPts val="0"/>
              </a:spcAft>
              <a:buClr>
                <a:srgbClr val="333333"/>
              </a:buClr>
              <a:buSzPts val="1200"/>
              <a:buAutoNum type="arabicPeriod"/>
            </a:pPr>
            <a:r>
              <a:rPr lang="ru" sz="1200">
                <a:solidFill>
                  <a:srgbClr val="333333"/>
                </a:solidFill>
                <a:highlight>
                  <a:srgbClr val="FFFFFF"/>
                </a:highlight>
              </a:rPr>
              <a:t>3 пользователя по очереди из каждого модуля нагрузки проходят сценарий.</a:t>
            </a:r>
            <a:endParaRPr sz="1200">
              <a:solidFill>
                <a:srgbClr val="333333"/>
              </a:solidFill>
              <a:highlight>
                <a:srgbClr val="FFFFFF"/>
              </a:highlight>
            </a:endParaRPr>
          </a:p>
          <a:p>
            <a:pPr indent="-304800" lvl="0" marL="457200" rtl="0" algn="l">
              <a:lnSpc>
                <a:spcPct val="140000"/>
              </a:lnSpc>
              <a:spcBef>
                <a:spcPts val="0"/>
              </a:spcBef>
              <a:spcAft>
                <a:spcPts val="0"/>
              </a:spcAft>
              <a:buClr>
                <a:srgbClr val="333333"/>
              </a:buClr>
              <a:buSzPts val="1200"/>
              <a:buAutoNum type="arabicPeriod"/>
            </a:pPr>
            <a:r>
              <a:rPr lang="ru" sz="1200">
                <a:solidFill>
                  <a:srgbClr val="333333"/>
                </a:solidFill>
                <a:highlight>
                  <a:srgbClr val="FFFFFF"/>
                </a:highlight>
              </a:rPr>
              <a:t>3 пользователя из каждого модуля нагрузки почти одновременно проходят сценарий в своем Thread Group.</a:t>
            </a:r>
            <a:endParaRPr sz="1200">
              <a:solidFill>
                <a:srgbClr val="333333"/>
              </a:solidFill>
              <a:highlight>
                <a:srgbClr val="FFFFFF"/>
              </a:highlight>
            </a:endParaRPr>
          </a:p>
          <a:p>
            <a:pPr indent="-304800" lvl="0" marL="457200" rtl="0" algn="l">
              <a:lnSpc>
                <a:spcPct val="140000"/>
              </a:lnSpc>
              <a:spcBef>
                <a:spcPts val="0"/>
              </a:spcBef>
              <a:spcAft>
                <a:spcPts val="0"/>
              </a:spcAft>
              <a:buClr>
                <a:srgbClr val="333333"/>
              </a:buClr>
              <a:buSzPts val="1200"/>
              <a:buAutoNum type="arabicPeriod"/>
            </a:pPr>
            <a:r>
              <a:rPr lang="ru" sz="1200">
                <a:solidFill>
                  <a:srgbClr val="333333"/>
                </a:solidFill>
                <a:highlight>
                  <a:srgbClr val="FFFFFF"/>
                </a:highlight>
              </a:rPr>
              <a:t>3 пользователя каждые 5 секунд заходят в Thread Group и начинают выполнять сценарий. </a:t>
            </a:r>
            <a:endParaRPr sz="1200">
              <a:solidFill>
                <a:srgbClr val="101010"/>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6100" y="5818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ru" sz="1200">
                <a:solidFill>
                  <a:srgbClr val="101010"/>
                </a:solidFill>
                <a:highlight>
                  <a:srgbClr val="FFFFFF"/>
                </a:highlight>
              </a:rPr>
              <a:t>Подготовка тестовой среды</a:t>
            </a:r>
            <a:endParaRPr/>
          </a:p>
        </p:txBody>
      </p:sp>
      <p:sp>
        <p:nvSpPr>
          <p:cNvPr id="216" name="Google Shape;216;p35"/>
          <p:cNvSpPr txBox="1"/>
          <p:nvPr>
            <p:ph idx="1" type="body"/>
          </p:nvPr>
        </p:nvSpPr>
        <p:spPr>
          <a:xfrm>
            <a:off x="311700" y="969300"/>
            <a:ext cx="8520600" cy="417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1150">
                <a:solidFill>
                  <a:srgbClr val="101010"/>
                </a:solidFill>
                <a:highlight>
                  <a:schemeClr val="lt1"/>
                </a:highlight>
              </a:rPr>
              <a:t>Анализ и планирование</a:t>
            </a:r>
            <a:endParaRPr b="1" sz="1150">
              <a:solidFill>
                <a:srgbClr val="101010"/>
              </a:solidFill>
              <a:highlight>
                <a:schemeClr val="lt1"/>
              </a:highlight>
            </a:endParaRPr>
          </a:p>
          <a:p>
            <a:pPr indent="0" lvl="0" marL="0" rtl="0" algn="l">
              <a:spcBef>
                <a:spcPts val="0"/>
              </a:spcBef>
              <a:spcAft>
                <a:spcPts val="0"/>
              </a:spcAft>
              <a:buNone/>
            </a:pPr>
            <a:r>
              <a:t/>
            </a:r>
            <a:endParaRPr b="1" sz="1150">
              <a:solidFill>
                <a:srgbClr val="101010"/>
              </a:solidFill>
              <a:highlight>
                <a:schemeClr val="lt1"/>
              </a:highlight>
            </a:endParaRPr>
          </a:p>
          <a:p>
            <a:pPr indent="-298450" lvl="0" marL="457200" rtl="0" algn="l">
              <a:spcBef>
                <a:spcPts val="0"/>
              </a:spcBef>
              <a:spcAft>
                <a:spcPts val="0"/>
              </a:spcAft>
              <a:buClr>
                <a:schemeClr val="dk1"/>
              </a:buClr>
              <a:buSzPts val="1100"/>
              <a:buChar char="●"/>
            </a:pPr>
            <a:r>
              <a:rPr lang="ru" sz="1100">
                <a:solidFill>
                  <a:schemeClr val="dk1"/>
                </a:solidFill>
              </a:rPr>
              <a:t>Выбор инструмента для нагрузочного тестирования</a:t>
            </a:r>
            <a:endParaRPr sz="1100">
              <a:solidFill>
                <a:schemeClr val="dk1"/>
              </a:solidFill>
            </a:endParaRPr>
          </a:p>
          <a:p>
            <a:pPr indent="0" lvl="0" marL="0" rtl="0" algn="l">
              <a:spcBef>
                <a:spcPts val="1200"/>
              </a:spcBef>
              <a:spcAft>
                <a:spcPts val="0"/>
              </a:spcAft>
              <a:buNone/>
            </a:pPr>
            <a:r>
              <a:rPr lang="ru" sz="1100">
                <a:solidFill>
                  <a:schemeClr val="dk1"/>
                </a:solidFill>
              </a:rPr>
              <a:t>В нашем случае это конечно же Apache JMeter. Он во первых бесплатный, а также очень гибок.</a:t>
            </a:r>
            <a:endParaRPr sz="1100">
              <a:solidFill>
                <a:schemeClr val="dk1"/>
              </a:solidFill>
            </a:endParaRPr>
          </a:p>
          <a:p>
            <a:pPr indent="0" lvl="0" marL="0" rtl="0" algn="l">
              <a:spcBef>
                <a:spcPts val="1200"/>
              </a:spcBef>
              <a:spcAft>
                <a:spcPts val="0"/>
              </a:spcAft>
              <a:buNone/>
            </a:pPr>
            <a:r>
              <a:rPr lang="ru" sz="1100">
                <a:solidFill>
                  <a:schemeClr val="dk1"/>
                </a:solidFill>
              </a:rPr>
              <a:t>По нашу задачу проверить API вполне подходит. </a:t>
            </a:r>
            <a:endParaRPr sz="1100">
              <a:solidFill>
                <a:schemeClr val="dk1"/>
              </a:solidFill>
            </a:endParaRPr>
          </a:p>
          <a:p>
            <a:pPr indent="0" lvl="0" marL="0" rtl="0" algn="l">
              <a:spcBef>
                <a:spcPts val="1200"/>
              </a:spcBef>
              <a:spcAft>
                <a:spcPts val="0"/>
              </a:spcAft>
              <a:buNone/>
            </a:pPr>
            <a:r>
              <a:t/>
            </a:r>
            <a:endParaRPr sz="1100">
              <a:solidFill>
                <a:schemeClr val="dk1"/>
              </a:solidFill>
            </a:endParaRPr>
          </a:p>
          <a:p>
            <a:pPr indent="0" lvl="0" marL="0" rtl="0" algn="l">
              <a:spcBef>
                <a:spcPts val="1200"/>
              </a:spcBef>
              <a:spcAft>
                <a:spcPts val="1200"/>
              </a:spcAft>
              <a:buNone/>
            </a:pPr>
            <a:r>
              <a:rPr b="1" lang="ru" sz="1200">
                <a:solidFill>
                  <a:schemeClr val="dk1"/>
                </a:solidFill>
              </a:rPr>
              <a:t>Далее </a:t>
            </a:r>
            <a:r>
              <a:rPr b="1" lang="ru" sz="1200">
                <a:solidFill>
                  <a:schemeClr val="accent2"/>
                </a:solidFill>
                <a:highlight>
                  <a:srgbClr val="FFFFFF"/>
                </a:highlight>
              </a:rPr>
              <a:t>детально покажу установку Java/Jmeter/Плагинов</a:t>
            </a:r>
            <a:endParaRPr b="1" sz="1200">
              <a:solidFill>
                <a:schemeClr val="dk1"/>
              </a:solidFill>
            </a:endParaRPr>
          </a:p>
        </p:txBody>
      </p:sp>
      <p:pic>
        <p:nvPicPr>
          <p:cNvPr id="217" name="Google Shape;217;p35"/>
          <p:cNvPicPr preferRelativeResize="0"/>
          <p:nvPr/>
        </p:nvPicPr>
        <p:blipFill>
          <a:blip r:embed="rId3">
            <a:alphaModFix/>
          </a:blip>
          <a:stretch>
            <a:fillRect/>
          </a:stretch>
        </p:blipFill>
        <p:spPr>
          <a:xfrm>
            <a:off x="6101421" y="2104050"/>
            <a:ext cx="3042574" cy="3039450"/>
          </a:xfrm>
          <a:prstGeom prst="rect">
            <a:avLst/>
          </a:prstGeom>
          <a:noFill/>
          <a:ln>
            <a:noFill/>
          </a:ln>
        </p:spPr>
      </p:pic>
      <p:sp>
        <p:nvSpPr>
          <p:cNvPr id="218" name="Google Shape;218;p35"/>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20000"/>
              </a:lnSpc>
              <a:spcBef>
                <a:spcPts val="1800"/>
              </a:spcBef>
              <a:spcAft>
                <a:spcPts val="1500"/>
              </a:spcAft>
              <a:buClr>
                <a:schemeClr val="dk1"/>
              </a:buClr>
              <a:buSzPts val="1100"/>
              <a:buFont typeface="Arial"/>
              <a:buNone/>
            </a:pPr>
            <a:r>
              <a:rPr lang="ru" sz="1800">
                <a:solidFill>
                  <a:srgbClr val="101010"/>
                </a:solidFill>
                <a:highlight>
                  <a:srgbClr val="FFFFFF"/>
                </a:highlight>
              </a:rPr>
              <a:t>Этапы нагрузочного тестирования</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ru" sz="1820"/>
              <a:t>Установка Java</a:t>
            </a:r>
            <a:endParaRPr sz="1820"/>
          </a:p>
        </p:txBody>
      </p:sp>
      <p:sp>
        <p:nvSpPr>
          <p:cNvPr id="224" name="Google Shape;22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6"/>
          <p:cNvPicPr preferRelativeResize="0"/>
          <p:nvPr/>
        </p:nvPicPr>
        <p:blipFill>
          <a:blip r:embed="rId3">
            <a:alphaModFix/>
          </a:blip>
          <a:stretch>
            <a:fillRect/>
          </a:stretch>
        </p:blipFill>
        <p:spPr>
          <a:xfrm>
            <a:off x="950925" y="617050"/>
            <a:ext cx="7242150" cy="4487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ru" sz="1820"/>
              <a:t>Скачиваем JMeter</a:t>
            </a:r>
            <a:endParaRPr sz="1820"/>
          </a:p>
        </p:txBody>
      </p:sp>
      <p:sp>
        <p:nvSpPr>
          <p:cNvPr id="231" name="Google Shape;23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37"/>
          <p:cNvPicPr preferRelativeResize="0"/>
          <p:nvPr/>
        </p:nvPicPr>
        <p:blipFill>
          <a:blip r:embed="rId3">
            <a:alphaModFix/>
          </a:blip>
          <a:stretch>
            <a:fillRect/>
          </a:stretch>
        </p:blipFill>
        <p:spPr>
          <a:xfrm>
            <a:off x="960951" y="575275"/>
            <a:ext cx="7222099" cy="457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ru" sz="1820"/>
              <a:t>Плагины. JMeter Plugins Manager</a:t>
            </a:r>
            <a:endParaRPr sz="1820"/>
          </a:p>
        </p:txBody>
      </p:sp>
      <p:sp>
        <p:nvSpPr>
          <p:cNvPr id="238" name="Google Shape;23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p>
        </p:txBody>
      </p:sp>
      <p:pic>
        <p:nvPicPr>
          <p:cNvPr id="239" name="Google Shape;239;p38"/>
          <p:cNvPicPr preferRelativeResize="0"/>
          <p:nvPr/>
        </p:nvPicPr>
        <p:blipFill>
          <a:blip r:embed="rId3">
            <a:alphaModFix/>
          </a:blip>
          <a:stretch>
            <a:fillRect/>
          </a:stretch>
        </p:blipFill>
        <p:spPr>
          <a:xfrm>
            <a:off x="311700" y="805387"/>
            <a:ext cx="5592125" cy="2364613"/>
          </a:xfrm>
          <a:prstGeom prst="rect">
            <a:avLst/>
          </a:prstGeom>
          <a:noFill/>
          <a:ln>
            <a:noFill/>
          </a:ln>
        </p:spPr>
      </p:pic>
      <p:pic>
        <p:nvPicPr>
          <p:cNvPr id="240" name="Google Shape;240;p38"/>
          <p:cNvPicPr preferRelativeResize="0"/>
          <p:nvPr/>
        </p:nvPicPr>
        <p:blipFill>
          <a:blip r:embed="rId4">
            <a:alphaModFix/>
          </a:blip>
          <a:stretch>
            <a:fillRect/>
          </a:stretch>
        </p:blipFill>
        <p:spPr>
          <a:xfrm>
            <a:off x="311700" y="3170000"/>
            <a:ext cx="5592123" cy="1490225"/>
          </a:xfrm>
          <a:prstGeom prst="rect">
            <a:avLst/>
          </a:prstGeom>
          <a:noFill/>
          <a:ln>
            <a:noFill/>
          </a:ln>
        </p:spPr>
      </p:pic>
      <p:pic>
        <p:nvPicPr>
          <p:cNvPr id="241" name="Google Shape;241;p38"/>
          <p:cNvPicPr preferRelativeResize="0"/>
          <p:nvPr/>
        </p:nvPicPr>
        <p:blipFill>
          <a:blip r:embed="rId5">
            <a:alphaModFix/>
          </a:blip>
          <a:stretch>
            <a:fillRect/>
          </a:stretch>
        </p:blipFill>
        <p:spPr>
          <a:xfrm>
            <a:off x="5903825" y="2898088"/>
            <a:ext cx="1943100" cy="1762125"/>
          </a:xfrm>
          <a:prstGeom prst="rect">
            <a:avLst/>
          </a:prstGeom>
          <a:noFill/>
          <a:ln>
            <a:noFill/>
          </a:ln>
        </p:spPr>
      </p:pic>
      <p:cxnSp>
        <p:nvCxnSpPr>
          <p:cNvPr id="242" name="Google Shape;242;p38"/>
          <p:cNvCxnSpPr/>
          <p:nvPr/>
        </p:nvCxnSpPr>
        <p:spPr>
          <a:xfrm>
            <a:off x="2254375" y="2300975"/>
            <a:ext cx="4444200" cy="1334100"/>
          </a:xfrm>
          <a:prstGeom prst="straightConnector1">
            <a:avLst/>
          </a:prstGeom>
          <a:noFill/>
          <a:ln cap="flat" cmpd="sng" w="28575">
            <a:solidFill>
              <a:srgbClr val="38761D"/>
            </a:solidFill>
            <a:prstDash val="solid"/>
            <a:round/>
            <a:headEnd len="med" w="med" type="diamond"/>
            <a:tailEnd len="med" w="med" type="triangle"/>
          </a:ln>
        </p:spPr>
      </p:cxnSp>
      <p:cxnSp>
        <p:nvCxnSpPr>
          <p:cNvPr id="243" name="Google Shape;243;p38"/>
          <p:cNvCxnSpPr/>
          <p:nvPr/>
        </p:nvCxnSpPr>
        <p:spPr>
          <a:xfrm flipH="1">
            <a:off x="2539575" y="4122825"/>
            <a:ext cx="4113000" cy="395700"/>
          </a:xfrm>
          <a:prstGeom prst="straightConnector1">
            <a:avLst/>
          </a:prstGeom>
          <a:noFill/>
          <a:ln cap="flat" cmpd="sng" w="28575">
            <a:solidFill>
              <a:srgbClr val="38761D"/>
            </a:solidFill>
            <a:prstDash val="solid"/>
            <a:round/>
            <a:headEnd len="med" w="med" type="diamond"/>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1667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ru" sz="1820"/>
              <a:t>Плагины. Custom Plugins for Apache JMeter</a:t>
            </a:r>
            <a:endParaRPr sz="1820"/>
          </a:p>
        </p:txBody>
      </p:sp>
      <p:sp>
        <p:nvSpPr>
          <p:cNvPr id="249" name="Google Shape;24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39"/>
          <p:cNvPicPr preferRelativeResize="0"/>
          <p:nvPr/>
        </p:nvPicPr>
        <p:blipFill>
          <a:blip r:embed="rId3">
            <a:alphaModFix/>
          </a:blip>
          <a:stretch>
            <a:fillRect/>
          </a:stretch>
        </p:blipFill>
        <p:spPr>
          <a:xfrm>
            <a:off x="429000" y="796063"/>
            <a:ext cx="8286000" cy="4129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3522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ru" sz="1820"/>
              <a:t>Плагины. Установка плагинов</a:t>
            </a:r>
            <a:endParaRPr sz="1820"/>
          </a:p>
        </p:txBody>
      </p:sp>
      <p:sp>
        <p:nvSpPr>
          <p:cNvPr id="256" name="Google Shape;25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7" name="Google Shape;257;p40"/>
          <p:cNvPicPr preferRelativeResize="0"/>
          <p:nvPr/>
        </p:nvPicPr>
        <p:blipFill>
          <a:blip r:embed="rId3">
            <a:alphaModFix/>
          </a:blip>
          <a:stretch>
            <a:fillRect/>
          </a:stretch>
        </p:blipFill>
        <p:spPr>
          <a:xfrm>
            <a:off x="218465" y="1060325"/>
            <a:ext cx="8707075" cy="3022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ru" sz="1820"/>
              <a:t>Плагины. Установка плагинов</a:t>
            </a:r>
            <a:endParaRPr sz="1820"/>
          </a:p>
        </p:txBody>
      </p:sp>
      <p:sp>
        <p:nvSpPr>
          <p:cNvPr id="263" name="Google Shape;26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41"/>
          <p:cNvPicPr preferRelativeResize="0"/>
          <p:nvPr/>
        </p:nvPicPr>
        <p:blipFill>
          <a:blip r:embed="rId3">
            <a:alphaModFix/>
          </a:blip>
          <a:stretch>
            <a:fillRect/>
          </a:stretch>
        </p:blipFill>
        <p:spPr>
          <a:xfrm>
            <a:off x="311700" y="1152475"/>
            <a:ext cx="4371601" cy="2294725"/>
          </a:xfrm>
          <a:prstGeom prst="rect">
            <a:avLst/>
          </a:prstGeom>
          <a:noFill/>
          <a:ln>
            <a:noFill/>
          </a:ln>
        </p:spPr>
      </p:pic>
      <p:pic>
        <p:nvPicPr>
          <p:cNvPr id="265" name="Google Shape;265;p41"/>
          <p:cNvPicPr preferRelativeResize="0"/>
          <p:nvPr/>
        </p:nvPicPr>
        <p:blipFill>
          <a:blip r:embed="rId4">
            <a:alphaModFix/>
          </a:blip>
          <a:stretch>
            <a:fillRect/>
          </a:stretch>
        </p:blipFill>
        <p:spPr>
          <a:xfrm>
            <a:off x="4683300" y="1152487"/>
            <a:ext cx="4003650" cy="3336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311700" y="445025"/>
            <a:ext cx="8520599" cy="44687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ru" sz="1820"/>
              <a:t>Плагины. Установка плагинов </a:t>
            </a:r>
            <a:endParaRPr sz="1820"/>
          </a:p>
        </p:txBody>
      </p:sp>
      <p:sp>
        <p:nvSpPr>
          <p:cNvPr id="271" name="Google Shape;27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2" name="Google Shape;272;p42"/>
          <p:cNvPicPr preferRelativeResize="0"/>
          <p:nvPr/>
        </p:nvPicPr>
        <p:blipFill>
          <a:blip r:embed="rId3">
            <a:alphaModFix/>
          </a:blip>
          <a:stretch>
            <a:fillRect/>
          </a:stretch>
        </p:blipFill>
        <p:spPr>
          <a:xfrm>
            <a:off x="1121300" y="463850"/>
            <a:ext cx="6506117" cy="4679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ru" sz="1820"/>
              <a:t>Плагины. Установка плагинов</a:t>
            </a:r>
            <a:endParaRPr sz="1820"/>
          </a:p>
        </p:txBody>
      </p:sp>
      <p:sp>
        <p:nvSpPr>
          <p:cNvPr id="278" name="Google Shape;27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43"/>
          <p:cNvPicPr preferRelativeResize="0"/>
          <p:nvPr/>
        </p:nvPicPr>
        <p:blipFill>
          <a:blip r:embed="rId3">
            <a:alphaModFix/>
          </a:blip>
          <a:stretch>
            <a:fillRect/>
          </a:stretch>
        </p:blipFill>
        <p:spPr>
          <a:xfrm>
            <a:off x="142100" y="572700"/>
            <a:ext cx="4620025" cy="896200"/>
          </a:xfrm>
          <a:prstGeom prst="rect">
            <a:avLst/>
          </a:prstGeom>
          <a:noFill/>
          <a:ln>
            <a:noFill/>
          </a:ln>
        </p:spPr>
      </p:pic>
      <p:pic>
        <p:nvPicPr>
          <p:cNvPr id="280" name="Google Shape;280;p43"/>
          <p:cNvPicPr preferRelativeResize="0"/>
          <p:nvPr/>
        </p:nvPicPr>
        <p:blipFill>
          <a:blip r:embed="rId4">
            <a:alphaModFix/>
          </a:blip>
          <a:stretch>
            <a:fillRect/>
          </a:stretch>
        </p:blipFill>
        <p:spPr>
          <a:xfrm>
            <a:off x="1704975" y="1468900"/>
            <a:ext cx="6764861" cy="3674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800">
                <a:solidFill>
                  <a:srgbClr val="333333"/>
                </a:solidFill>
                <a:highlight>
                  <a:srgbClr val="FFFFFF"/>
                </a:highlight>
              </a:rPr>
              <a:t>Элементы тест-плана</a:t>
            </a:r>
            <a:endParaRPr sz="1800"/>
          </a:p>
        </p:txBody>
      </p:sp>
      <p:sp>
        <p:nvSpPr>
          <p:cNvPr id="286" name="Google Shape;286;p44"/>
          <p:cNvSpPr txBox="1"/>
          <p:nvPr>
            <p:ph idx="1" type="body"/>
          </p:nvPr>
        </p:nvSpPr>
        <p:spPr>
          <a:xfrm>
            <a:off x="113375" y="515375"/>
            <a:ext cx="8874900" cy="405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7" name="Google Shape;287;p44"/>
          <p:cNvPicPr preferRelativeResize="0"/>
          <p:nvPr/>
        </p:nvPicPr>
        <p:blipFill>
          <a:blip r:embed="rId3">
            <a:alphaModFix/>
          </a:blip>
          <a:stretch>
            <a:fillRect/>
          </a:stretch>
        </p:blipFill>
        <p:spPr>
          <a:xfrm>
            <a:off x="556625" y="444001"/>
            <a:ext cx="7627625" cy="4255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800">
                <a:solidFill>
                  <a:srgbClr val="333333"/>
                </a:solidFill>
                <a:highlight>
                  <a:srgbClr val="FFFFFF"/>
                </a:highlight>
              </a:rPr>
              <a:t>Создание сценария тестирования</a:t>
            </a:r>
            <a:endParaRPr sz="1800"/>
          </a:p>
        </p:txBody>
      </p:sp>
      <p:sp>
        <p:nvSpPr>
          <p:cNvPr id="293" name="Google Shape;293;p45"/>
          <p:cNvSpPr txBox="1"/>
          <p:nvPr>
            <p:ph idx="1" type="body"/>
          </p:nvPr>
        </p:nvSpPr>
        <p:spPr>
          <a:xfrm>
            <a:off x="49475" y="572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45"/>
          <p:cNvPicPr preferRelativeResize="0"/>
          <p:nvPr/>
        </p:nvPicPr>
        <p:blipFill>
          <a:blip r:embed="rId3">
            <a:alphaModFix/>
          </a:blip>
          <a:stretch>
            <a:fillRect/>
          </a:stretch>
        </p:blipFill>
        <p:spPr>
          <a:xfrm>
            <a:off x="226501" y="572700"/>
            <a:ext cx="8343574" cy="4171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0" name="Google Shape;30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1" name="Google Shape;301;p4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pic>
        <p:nvPicPr>
          <p:cNvPr id="302" name="Google Shape;302;p46"/>
          <p:cNvPicPr preferRelativeResize="0"/>
          <p:nvPr/>
        </p:nvPicPr>
        <p:blipFill>
          <a:blip r:embed="rId3">
            <a:alphaModFix/>
          </a:blip>
          <a:stretch>
            <a:fillRect/>
          </a:stretch>
        </p:blipFill>
        <p:spPr>
          <a:xfrm>
            <a:off x="629200" y="371113"/>
            <a:ext cx="7885600" cy="4401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8" name="Google Shape;30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9" name="Google Shape;309;p47"/>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pic>
        <p:nvPicPr>
          <p:cNvPr id="310" name="Google Shape;310;p47"/>
          <p:cNvPicPr preferRelativeResize="0"/>
          <p:nvPr/>
        </p:nvPicPr>
        <p:blipFill>
          <a:blip r:embed="rId3">
            <a:alphaModFix/>
          </a:blip>
          <a:stretch>
            <a:fillRect/>
          </a:stretch>
        </p:blipFill>
        <p:spPr>
          <a:xfrm>
            <a:off x="989825" y="573663"/>
            <a:ext cx="6738648" cy="3996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6" name="Google Shape;31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7" name="Google Shape;317;p48"/>
          <p:cNvPicPr preferRelativeResize="0"/>
          <p:nvPr/>
        </p:nvPicPr>
        <p:blipFill>
          <a:blip r:embed="rId3">
            <a:alphaModFix/>
          </a:blip>
          <a:stretch>
            <a:fillRect/>
          </a:stretch>
        </p:blipFill>
        <p:spPr>
          <a:xfrm>
            <a:off x="1831425" y="703250"/>
            <a:ext cx="4857750" cy="4314825"/>
          </a:xfrm>
          <a:prstGeom prst="rect">
            <a:avLst/>
          </a:prstGeom>
          <a:noFill/>
          <a:ln>
            <a:noFill/>
          </a:ln>
        </p:spPr>
      </p:pic>
      <p:sp>
        <p:nvSpPr>
          <p:cNvPr id="318" name="Google Shape;318;p48"/>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9"/>
          <p:cNvPicPr preferRelativeResize="0"/>
          <p:nvPr/>
        </p:nvPicPr>
        <p:blipFill>
          <a:blip r:embed="rId3">
            <a:alphaModFix/>
          </a:blip>
          <a:stretch>
            <a:fillRect/>
          </a:stretch>
        </p:blipFill>
        <p:spPr>
          <a:xfrm>
            <a:off x="1212575" y="1017725"/>
            <a:ext cx="6718850" cy="2901825"/>
          </a:xfrm>
          <a:prstGeom prst="rect">
            <a:avLst/>
          </a:prstGeom>
          <a:noFill/>
          <a:ln>
            <a:noFill/>
          </a:ln>
        </p:spPr>
      </p:pic>
      <p:sp>
        <p:nvSpPr>
          <p:cNvPr id="324" name="Google Shape;324;p49"/>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pic>
        <p:nvPicPr>
          <p:cNvPr id="330" name="Google Shape;330;p50"/>
          <p:cNvPicPr preferRelativeResize="0"/>
          <p:nvPr/>
        </p:nvPicPr>
        <p:blipFill>
          <a:blip r:embed="rId3">
            <a:alphaModFix/>
          </a:blip>
          <a:stretch>
            <a:fillRect/>
          </a:stretch>
        </p:blipFill>
        <p:spPr>
          <a:xfrm>
            <a:off x="593913" y="572700"/>
            <a:ext cx="7956175" cy="4387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pic>
        <p:nvPicPr>
          <p:cNvPr id="336" name="Google Shape;336;p51"/>
          <p:cNvPicPr preferRelativeResize="0"/>
          <p:nvPr/>
        </p:nvPicPr>
        <p:blipFill>
          <a:blip r:embed="rId3">
            <a:alphaModFix/>
          </a:blip>
          <a:stretch>
            <a:fillRect/>
          </a:stretch>
        </p:blipFill>
        <p:spPr>
          <a:xfrm>
            <a:off x="862913" y="399000"/>
            <a:ext cx="6794776" cy="434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ru" sz="2000">
                <a:solidFill>
                  <a:schemeClr val="accent2"/>
                </a:solidFill>
                <a:highlight>
                  <a:srgbClr val="FFFFFF"/>
                </a:highlight>
              </a:rPr>
              <a:t>Что такое “Тестирование производительности”?</a:t>
            </a:r>
            <a:endParaRPr sz="3600"/>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73685" lvl="0" marL="273685" rtl="0" algn="l">
              <a:lnSpc>
                <a:spcPct val="100000"/>
              </a:lnSpc>
              <a:spcBef>
                <a:spcPts val="2400"/>
              </a:spcBef>
              <a:spcAft>
                <a:spcPts val="0"/>
              </a:spcAft>
              <a:buClr>
                <a:schemeClr val="dk1"/>
              </a:buClr>
              <a:buSzPts val="1100"/>
              <a:buFont typeface="Arial"/>
              <a:buNone/>
            </a:pPr>
            <a:r>
              <a:rPr b="1" lang="ru" sz="1700">
                <a:solidFill>
                  <a:schemeClr val="accent2"/>
                </a:solidFill>
                <a:highlight>
                  <a:srgbClr val="FFFFFF"/>
                </a:highlight>
              </a:rPr>
              <a:t>Тестирование производительности – </a:t>
            </a:r>
            <a:r>
              <a:rPr lang="ru" sz="1700">
                <a:solidFill>
                  <a:schemeClr val="accent2"/>
                </a:solidFill>
                <a:highlight>
                  <a:srgbClr val="FFFFFF"/>
                </a:highlight>
              </a:rPr>
              <a:t>собирательное понятие, объединяющее все виды тестирования производительности (отклика) системы или ее части</a:t>
            </a:r>
            <a:r>
              <a:rPr lang="ru" sz="1700">
                <a:solidFill>
                  <a:schemeClr val="accent2"/>
                </a:solidFill>
                <a:highlight>
                  <a:srgbClr val="FFFFFF"/>
                </a:highlight>
              </a:rPr>
              <a:t> </a:t>
            </a:r>
            <a:r>
              <a:rPr lang="ru" sz="1700">
                <a:solidFill>
                  <a:schemeClr val="accent2"/>
                </a:solidFill>
                <a:highlight>
                  <a:srgbClr val="FFFFFF"/>
                </a:highlight>
              </a:rPr>
              <a:t>под различными объемами нагрузки.</a:t>
            </a:r>
            <a:endParaRPr sz="2300"/>
          </a:p>
        </p:txBody>
      </p:sp>
      <p:pic>
        <p:nvPicPr>
          <p:cNvPr id="76" name="Google Shape;76;p16"/>
          <p:cNvPicPr preferRelativeResize="0"/>
          <p:nvPr/>
        </p:nvPicPr>
        <p:blipFill>
          <a:blip r:embed="rId3">
            <a:alphaModFix/>
          </a:blip>
          <a:stretch>
            <a:fillRect/>
          </a:stretch>
        </p:blipFill>
        <p:spPr>
          <a:xfrm>
            <a:off x="6750900" y="1986471"/>
            <a:ext cx="1647475" cy="1170550"/>
          </a:xfrm>
          <a:prstGeom prst="rect">
            <a:avLst/>
          </a:prstGeom>
          <a:noFill/>
          <a:ln>
            <a:noFill/>
          </a:ln>
        </p:spPr>
      </p:pic>
      <p:pic>
        <p:nvPicPr>
          <p:cNvPr id="77" name="Google Shape;77;p16"/>
          <p:cNvPicPr preferRelativeResize="0"/>
          <p:nvPr/>
        </p:nvPicPr>
        <p:blipFill>
          <a:blip r:embed="rId4">
            <a:alphaModFix/>
          </a:blip>
          <a:stretch>
            <a:fillRect/>
          </a:stretch>
        </p:blipFill>
        <p:spPr>
          <a:xfrm>
            <a:off x="6937125" y="2926250"/>
            <a:ext cx="2206875" cy="2217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2"/>
          <p:cNvPicPr preferRelativeResize="0"/>
          <p:nvPr/>
        </p:nvPicPr>
        <p:blipFill>
          <a:blip r:embed="rId3">
            <a:alphaModFix/>
          </a:blip>
          <a:stretch>
            <a:fillRect/>
          </a:stretch>
        </p:blipFill>
        <p:spPr>
          <a:xfrm>
            <a:off x="1340363" y="572701"/>
            <a:ext cx="6463287" cy="4112025"/>
          </a:xfrm>
          <a:prstGeom prst="rect">
            <a:avLst/>
          </a:prstGeom>
          <a:noFill/>
          <a:ln>
            <a:noFill/>
          </a:ln>
        </p:spPr>
      </p:pic>
      <p:sp>
        <p:nvSpPr>
          <p:cNvPr id="342" name="Google Shape;342;p52"/>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3"/>
          <p:cNvPicPr preferRelativeResize="0"/>
          <p:nvPr/>
        </p:nvPicPr>
        <p:blipFill>
          <a:blip r:embed="rId3">
            <a:alphaModFix/>
          </a:blip>
          <a:stretch>
            <a:fillRect/>
          </a:stretch>
        </p:blipFill>
        <p:spPr>
          <a:xfrm>
            <a:off x="1454325" y="1152475"/>
            <a:ext cx="3117675" cy="2004225"/>
          </a:xfrm>
          <a:prstGeom prst="rect">
            <a:avLst/>
          </a:prstGeom>
          <a:noFill/>
          <a:ln>
            <a:noFill/>
          </a:ln>
        </p:spPr>
      </p:pic>
      <p:pic>
        <p:nvPicPr>
          <p:cNvPr id="348" name="Google Shape;348;p53"/>
          <p:cNvPicPr preferRelativeResize="0"/>
          <p:nvPr/>
        </p:nvPicPr>
        <p:blipFill>
          <a:blip r:embed="rId4">
            <a:alphaModFix/>
          </a:blip>
          <a:stretch>
            <a:fillRect/>
          </a:stretch>
        </p:blipFill>
        <p:spPr>
          <a:xfrm>
            <a:off x="4572000" y="1152475"/>
            <a:ext cx="2769825" cy="3094625"/>
          </a:xfrm>
          <a:prstGeom prst="rect">
            <a:avLst/>
          </a:prstGeom>
          <a:noFill/>
          <a:ln>
            <a:noFill/>
          </a:ln>
        </p:spPr>
      </p:pic>
      <p:sp>
        <p:nvSpPr>
          <p:cNvPr id="349" name="Google Shape;349;p53"/>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pic>
        <p:nvPicPr>
          <p:cNvPr id="355" name="Google Shape;355;p54"/>
          <p:cNvPicPr preferRelativeResize="0"/>
          <p:nvPr/>
        </p:nvPicPr>
        <p:blipFill>
          <a:blip r:embed="rId3">
            <a:alphaModFix/>
          </a:blip>
          <a:stretch>
            <a:fillRect/>
          </a:stretch>
        </p:blipFill>
        <p:spPr>
          <a:xfrm>
            <a:off x="2494062" y="338275"/>
            <a:ext cx="4155875" cy="47157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pic>
        <p:nvPicPr>
          <p:cNvPr id="361" name="Google Shape;361;p55"/>
          <p:cNvPicPr preferRelativeResize="0"/>
          <p:nvPr/>
        </p:nvPicPr>
        <p:blipFill>
          <a:blip r:embed="rId3">
            <a:alphaModFix/>
          </a:blip>
          <a:stretch>
            <a:fillRect/>
          </a:stretch>
        </p:blipFill>
        <p:spPr>
          <a:xfrm>
            <a:off x="2668950" y="445025"/>
            <a:ext cx="3806088" cy="4698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6"/>
          <p:cNvPicPr preferRelativeResize="0"/>
          <p:nvPr/>
        </p:nvPicPr>
        <p:blipFill>
          <a:blip r:embed="rId3">
            <a:alphaModFix/>
          </a:blip>
          <a:stretch>
            <a:fillRect/>
          </a:stretch>
        </p:blipFill>
        <p:spPr>
          <a:xfrm>
            <a:off x="2760075" y="445025"/>
            <a:ext cx="3623850" cy="4504201"/>
          </a:xfrm>
          <a:prstGeom prst="rect">
            <a:avLst/>
          </a:prstGeom>
          <a:noFill/>
          <a:ln>
            <a:noFill/>
          </a:ln>
        </p:spPr>
      </p:pic>
      <p:sp>
        <p:nvSpPr>
          <p:cNvPr id="367" name="Google Shape;367;p5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7"/>
          <p:cNvPicPr preferRelativeResize="0"/>
          <p:nvPr/>
        </p:nvPicPr>
        <p:blipFill>
          <a:blip r:embed="rId3">
            <a:alphaModFix/>
          </a:blip>
          <a:stretch>
            <a:fillRect/>
          </a:stretch>
        </p:blipFill>
        <p:spPr>
          <a:xfrm>
            <a:off x="2649650" y="445025"/>
            <a:ext cx="3844693" cy="4698475"/>
          </a:xfrm>
          <a:prstGeom prst="rect">
            <a:avLst/>
          </a:prstGeom>
          <a:noFill/>
          <a:ln>
            <a:noFill/>
          </a:ln>
        </p:spPr>
      </p:pic>
      <p:sp>
        <p:nvSpPr>
          <p:cNvPr id="373" name="Google Shape;373;p57"/>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pic>
        <p:nvPicPr>
          <p:cNvPr id="379" name="Google Shape;379;p58"/>
          <p:cNvPicPr preferRelativeResize="0"/>
          <p:nvPr/>
        </p:nvPicPr>
        <p:blipFill>
          <a:blip r:embed="rId3">
            <a:alphaModFix/>
          </a:blip>
          <a:stretch>
            <a:fillRect/>
          </a:stretch>
        </p:blipFill>
        <p:spPr>
          <a:xfrm>
            <a:off x="503625" y="572701"/>
            <a:ext cx="8136749" cy="4244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9"/>
          <p:cNvPicPr preferRelativeResize="0"/>
          <p:nvPr/>
        </p:nvPicPr>
        <p:blipFill>
          <a:blip r:embed="rId3">
            <a:alphaModFix/>
          </a:blip>
          <a:stretch>
            <a:fillRect/>
          </a:stretch>
        </p:blipFill>
        <p:spPr>
          <a:xfrm>
            <a:off x="1111300" y="762014"/>
            <a:ext cx="6921400" cy="3619476"/>
          </a:xfrm>
          <a:prstGeom prst="rect">
            <a:avLst/>
          </a:prstGeom>
          <a:noFill/>
          <a:ln>
            <a:noFill/>
          </a:ln>
        </p:spPr>
      </p:pic>
      <p:sp>
        <p:nvSpPr>
          <p:cNvPr id="385" name="Google Shape;385;p59"/>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0"/>
          <p:cNvPicPr preferRelativeResize="0"/>
          <p:nvPr/>
        </p:nvPicPr>
        <p:blipFill>
          <a:blip r:embed="rId3">
            <a:alphaModFix/>
          </a:blip>
          <a:stretch>
            <a:fillRect/>
          </a:stretch>
        </p:blipFill>
        <p:spPr>
          <a:xfrm>
            <a:off x="334575" y="1145625"/>
            <a:ext cx="4079424" cy="3361125"/>
          </a:xfrm>
          <a:prstGeom prst="rect">
            <a:avLst/>
          </a:prstGeom>
          <a:noFill/>
          <a:ln>
            <a:noFill/>
          </a:ln>
        </p:spPr>
      </p:pic>
      <p:sp>
        <p:nvSpPr>
          <p:cNvPr id="391" name="Google Shape;391;p60"/>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pic>
        <p:nvPicPr>
          <p:cNvPr id="392" name="Google Shape;392;p60"/>
          <p:cNvPicPr preferRelativeResize="0"/>
          <p:nvPr/>
        </p:nvPicPr>
        <p:blipFill>
          <a:blip r:embed="rId4">
            <a:alphaModFix/>
          </a:blip>
          <a:stretch>
            <a:fillRect/>
          </a:stretch>
        </p:blipFill>
        <p:spPr>
          <a:xfrm>
            <a:off x="4414000" y="1145625"/>
            <a:ext cx="4295944" cy="3361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1"/>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rgbClr val="333333"/>
                </a:solidFill>
                <a:highlight>
                  <a:srgbClr val="FFFFFF"/>
                </a:highlight>
              </a:rPr>
              <a:t>Создание сценария тестирования</a:t>
            </a:r>
            <a:endParaRPr sz="1800"/>
          </a:p>
        </p:txBody>
      </p:sp>
      <p:pic>
        <p:nvPicPr>
          <p:cNvPr id="398" name="Google Shape;398;p61"/>
          <p:cNvPicPr preferRelativeResize="0"/>
          <p:nvPr/>
        </p:nvPicPr>
        <p:blipFill>
          <a:blip r:embed="rId3">
            <a:alphaModFix/>
          </a:blip>
          <a:stretch>
            <a:fillRect/>
          </a:stretch>
        </p:blipFill>
        <p:spPr>
          <a:xfrm>
            <a:off x="342050" y="1034502"/>
            <a:ext cx="4482801" cy="3254123"/>
          </a:xfrm>
          <a:prstGeom prst="rect">
            <a:avLst/>
          </a:prstGeom>
          <a:noFill/>
          <a:ln>
            <a:noFill/>
          </a:ln>
        </p:spPr>
      </p:pic>
      <p:pic>
        <p:nvPicPr>
          <p:cNvPr id="399" name="Google Shape;399;p61"/>
          <p:cNvPicPr preferRelativeResize="0"/>
          <p:nvPr/>
        </p:nvPicPr>
        <p:blipFill>
          <a:blip r:embed="rId4">
            <a:alphaModFix/>
          </a:blip>
          <a:stretch>
            <a:fillRect/>
          </a:stretch>
        </p:blipFill>
        <p:spPr>
          <a:xfrm>
            <a:off x="4824850" y="1034500"/>
            <a:ext cx="4055876" cy="3254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2400"/>
              </a:spcBef>
              <a:spcAft>
                <a:spcPts val="0"/>
              </a:spcAft>
              <a:buClr>
                <a:schemeClr val="dk1"/>
              </a:buClr>
              <a:buSzPts val="1100"/>
              <a:buFont typeface="Arial"/>
              <a:buNone/>
            </a:pPr>
            <a:r>
              <a:rPr lang="ru" sz="1800">
                <a:solidFill>
                  <a:schemeClr val="accent2"/>
                </a:solidFill>
                <a:highlight>
                  <a:srgbClr val="FFFFFF"/>
                </a:highlight>
              </a:rPr>
              <a:t>А какие существуют виды тестирования производительности?</a:t>
            </a:r>
            <a:endParaRPr sz="3400"/>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7"/>
          <p:cNvPicPr preferRelativeResize="0"/>
          <p:nvPr/>
        </p:nvPicPr>
        <p:blipFill>
          <a:blip r:embed="rId3">
            <a:alphaModFix/>
          </a:blip>
          <a:stretch>
            <a:fillRect/>
          </a:stretch>
        </p:blipFill>
        <p:spPr>
          <a:xfrm>
            <a:off x="7372350" y="4086213"/>
            <a:ext cx="1771650" cy="1057275"/>
          </a:xfrm>
          <a:prstGeom prst="rect">
            <a:avLst/>
          </a:prstGeom>
          <a:noFill/>
          <a:ln>
            <a:noFill/>
          </a:ln>
        </p:spPr>
      </p:pic>
      <p:pic>
        <p:nvPicPr>
          <p:cNvPr id="85" name="Google Shape;85;p17"/>
          <p:cNvPicPr preferRelativeResize="0"/>
          <p:nvPr/>
        </p:nvPicPr>
        <p:blipFill>
          <a:blip r:embed="rId4">
            <a:alphaModFix/>
          </a:blip>
          <a:stretch>
            <a:fillRect/>
          </a:stretch>
        </p:blipFill>
        <p:spPr>
          <a:xfrm>
            <a:off x="342900" y="1104900"/>
            <a:ext cx="8458200" cy="2933700"/>
          </a:xfrm>
          <a:prstGeom prst="rect">
            <a:avLst/>
          </a:prstGeom>
          <a:noFill/>
          <a:ln>
            <a:noFill/>
          </a:ln>
        </p:spPr>
      </p:pic>
      <p:pic>
        <p:nvPicPr>
          <p:cNvPr id="86" name="Google Shape;86;p17"/>
          <p:cNvPicPr preferRelativeResize="0"/>
          <p:nvPr/>
        </p:nvPicPr>
        <p:blipFill>
          <a:blip r:embed="rId5">
            <a:alphaModFix/>
          </a:blip>
          <a:stretch>
            <a:fillRect/>
          </a:stretch>
        </p:blipFill>
        <p:spPr>
          <a:xfrm>
            <a:off x="0" y="-12"/>
            <a:ext cx="1162050" cy="1704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800">
                <a:solidFill>
                  <a:schemeClr val="accent2"/>
                </a:solidFill>
                <a:highlight>
                  <a:srgbClr val="FFFFFF"/>
                </a:highlight>
              </a:rPr>
              <a:t>Использование CSV файлов в сценарии</a:t>
            </a:r>
            <a:endParaRPr sz="3400"/>
          </a:p>
        </p:txBody>
      </p:sp>
      <p:sp>
        <p:nvSpPr>
          <p:cNvPr id="405" name="Google Shape;405;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6" name="Google Shape;406;p62"/>
          <p:cNvPicPr preferRelativeResize="0"/>
          <p:nvPr/>
        </p:nvPicPr>
        <p:blipFill>
          <a:blip r:embed="rId3">
            <a:alphaModFix/>
          </a:blip>
          <a:stretch>
            <a:fillRect/>
          </a:stretch>
        </p:blipFill>
        <p:spPr>
          <a:xfrm>
            <a:off x="1985600" y="576663"/>
            <a:ext cx="4549400" cy="3990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Использование CSV файлов в сценарии</a:t>
            </a:r>
            <a:endParaRPr sz="3400"/>
          </a:p>
        </p:txBody>
      </p:sp>
      <p:pic>
        <p:nvPicPr>
          <p:cNvPr id="412" name="Google Shape;412;p63"/>
          <p:cNvPicPr preferRelativeResize="0"/>
          <p:nvPr/>
        </p:nvPicPr>
        <p:blipFill>
          <a:blip r:embed="rId3">
            <a:alphaModFix/>
          </a:blip>
          <a:stretch>
            <a:fillRect/>
          </a:stretch>
        </p:blipFill>
        <p:spPr>
          <a:xfrm>
            <a:off x="152400" y="725100"/>
            <a:ext cx="3265213" cy="1846650"/>
          </a:xfrm>
          <a:prstGeom prst="rect">
            <a:avLst/>
          </a:prstGeom>
          <a:noFill/>
          <a:ln>
            <a:noFill/>
          </a:ln>
        </p:spPr>
      </p:pic>
      <p:pic>
        <p:nvPicPr>
          <p:cNvPr id="413" name="Google Shape;413;p63"/>
          <p:cNvPicPr preferRelativeResize="0"/>
          <p:nvPr/>
        </p:nvPicPr>
        <p:blipFill>
          <a:blip r:embed="rId4">
            <a:alphaModFix/>
          </a:blip>
          <a:stretch>
            <a:fillRect/>
          </a:stretch>
        </p:blipFill>
        <p:spPr>
          <a:xfrm>
            <a:off x="3417613" y="725100"/>
            <a:ext cx="5421588" cy="285488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4"/>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Использование CSV файлов в сценарии</a:t>
            </a:r>
            <a:endParaRPr sz="3400"/>
          </a:p>
        </p:txBody>
      </p:sp>
      <p:pic>
        <p:nvPicPr>
          <p:cNvPr id="419" name="Google Shape;419;p64"/>
          <p:cNvPicPr preferRelativeResize="0"/>
          <p:nvPr/>
        </p:nvPicPr>
        <p:blipFill>
          <a:blip r:embed="rId3">
            <a:alphaModFix/>
          </a:blip>
          <a:stretch>
            <a:fillRect/>
          </a:stretch>
        </p:blipFill>
        <p:spPr>
          <a:xfrm>
            <a:off x="1808338" y="725100"/>
            <a:ext cx="4903925" cy="1987625"/>
          </a:xfrm>
          <a:prstGeom prst="rect">
            <a:avLst/>
          </a:prstGeom>
          <a:noFill/>
          <a:ln>
            <a:noFill/>
          </a:ln>
        </p:spPr>
      </p:pic>
      <p:pic>
        <p:nvPicPr>
          <p:cNvPr id="420" name="Google Shape;420;p64"/>
          <p:cNvPicPr preferRelativeResize="0"/>
          <p:nvPr/>
        </p:nvPicPr>
        <p:blipFill>
          <a:blip r:embed="rId4">
            <a:alphaModFix/>
          </a:blip>
          <a:stretch>
            <a:fillRect/>
          </a:stretch>
        </p:blipFill>
        <p:spPr>
          <a:xfrm>
            <a:off x="1393288" y="2683650"/>
            <a:ext cx="5734050" cy="2019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5"/>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800">
                <a:solidFill>
                  <a:schemeClr val="accent2"/>
                </a:solidFill>
                <a:highlight>
                  <a:srgbClr val="FFFFFF"/>
                </a:highlight>
              </a:rPr>
              <a:t>JavaMail API. Подключение к пользовательской почте. Чтение писем.</a:t>
            </a:r>
            <a:endParaRPr sz="1800"/>
          </a:p>
        </p:txBody>
      </p:sp>
      <p:pic>
        <p:nvPicPr>
          <p:cNvPr id="426" name="Google Shape;426;p65"/>
          <p:cNvPicPr preferRelativeResize="0"/>
          <p:nvPr/>
        </p:nvPicPr>
        <p:blipFill>
          <a:blip r:embed="rId3">
            <a:alphaModFix/>
          </a:blip>
          <a:stretch>
            <a:fillRect/>
          </a:stretch>
        </p:blipFill>
        <p:spPr>
          <a:xfrm>
            <a:off x="311700" y="1017725"/>
            <a:ext cx="4197225" cy="1387450"/>
          </a:xfrm>
          <a:prstGeom prst="rect">
            <a:avLst/>
          </a:prstGeom>
          <a:noFill/>
          <a:ln>
            <a:noFill/>
          </a:ln>
        </p:spPr>
      </p:pic>
      <p:pic>
        <p:nvPicPr>
          <p:cNvPr id="427" name="Google Shape;427;p65"/>
          <p:cNvPicPr preferRelativeResize="0"/>
          <p:nvPr/>
        </p:nvPicPr>
        <p:blipFill>
          <a:blip r:embed="rId4">
            <a:alphaModFix/>
          </a:blip>
          <a:stretch>
            <a:fillRect/>
          </a:stretch>
        </p:blipFill>
        <p:spPr>
          <a:xfrm>
            <a:off x="4508926" y="1017725"/>
            <a:ext cx="4053924" cy="28283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66"/>
          <p:cNvPicPr preferRelativeResize="0"/>
          <p:nvPr/>
        </p:nvPicPr>
        <p:blipFill>
          <a:blip r:embed="rId3">
            <a:alphaModFix/>
          </a:blip>
          <a:stretch>
            <a:fillRect/>
          </a:stretch>
        </p:blipFill>
        <p:spPr>
          <a:xfrm>
            <a:off x="1338750" y="810575"/>
            <a:ext cx="5734050" cy="619125"/>
          </a:xfrm>
          <a:prstGeom prst="rect">
            <a:avLst/>
          </a:prstGeom>
          <a:noFill/>
          <a:ln>
            <a:noFill/>
          </a:ln>
        </p:spPr>
      </p:pic>
      <p:sp>
        <p:nvSpPr>
          <p:cNvPr id="433" name="Google Shape;433;p6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JavaMail API. Подключение к пользовательской почте. Чтение писем.</a:t>
            </a:r>
            <a:endParaRPr sz="1800"/>
          </a:p>
        </p:txBody>
      </p:sp>
      <p:pic>
        <p:nvPicPr>
          <p:cNvPr id="434" name="Google Shape;434;p66"/>
          <p:cNvPicPr preferRelativeResize="0"/>
          <p:nvPr/>
        </p:nvPicPr>
        <p:blipFill>
          <a:blip r:embed="rId4">
            <a:alphaModFix/>
          </a:blip>
          <a:stretch>
            <a:fillRect/>
          </a:stretch>
        </p:blipFill>
        <p:spPr>
          <a:xfrm>
            <a:off x="1476763" y="1429700"/>
            <a:ext cx="5458027" cy="3409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200" u="sng">
                <a:solidFill>
                  <a:schemeClr val="accent2"/>
                </a:solidFill>
                <a:highlight>
                  <a:srgbClr val="FFFFFF"/>
                </a:highlight>
              </a:rPr>
              <a:t>Корреляция</a:t>
            </a:r>
            <a:r>
              <a:rPr lang="ru" sz="1200">
                <a:solidFill>
                  <a:schemeClr val="accent2"/>
                </a:solidFill>
                <a:highlight>
                  <a:srgbClr val="FFFFFF"/>
                </a:highlight>
              </a:rPr>
              <a:t> - это процесс извлечения, при котором мы извлекаем данные из ответа одного шага и передаем его в запрос любого другого последующего шага и это происходит во время прохождения сценария, поэтому мы так же это называем динамическим обращением. </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Clr>
                <a:schemeClr val="dk1"/>
              </a:buClr>
              <a:buSzPts val="1100"/>
              <a:buFont typeface="Arial"/>
              <a:buNone/>
            </a:pPr>
            <a:r>
              <a:rPr lang="ru" sz="1200">
                <a:solidFill>
                  <a:schemeClr val="accent2"/>
                </a:solidFill>
                <a:highlight>
                  <a:srgbClr val="FFFFFF"/>
                </a:highlight>
              </a:rPr>
              <a:t>В нашем случае это поможет извлечь ссылку на активацию из письма и в дальнейшем использовать её в GET запросе, чтобы активировать конкретного пользователя. </a:t>
            </a:r>
            <a:endParaRPr sz="1200">
              <a:solidFill>
                <a:schemeClr val="accent2"/>
              </a:solidFill>
              <a:highlight>
                <a:srgbClr val="FFFFFF"/>
              </a:highlight>
            </a:endParaRPr>
          </a:p>
        </p:txBody>
      </p:sp>
      <p:sp>
        <p:nvSpPr>
          <p:cNvPr id="440" name="Google Shape;440;p67"/>
          <p:cNvSpPr txBox="1"/>
          <p:nvPr/>
        </p:nvSpPr>
        <p:spPr>
          <a:xfrm>
            <a:off x="0" y="0"/>
            <a:ext cx="9103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Корреляция (С помощью экстрактора регулярного выражения)</a:t>
            </a:r>
            <a:endParaRPr sz="1800">
              <a:solidFill>
                <a:schemeClr val="accent2"/>
              </a:solidFill>
              <a:highlight>
                <a:srgbClr val="FFFFFF"/>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68"/>
          <p:cNvPicPr preferRelativeResize="0"/>
          <p:nvPr/>
        </p:nvPicPr>
        <p:blipFill>
          <a:blip r:embed="rId3">
            <a:alphaModFix/>
          </a:blip>
          <a:stretch>
            <a:fillRect/>
          </a:stretch>
        </p:blipFill>
        <p:spPr>
          <a:xfrm>
            <a:off x="1481825" y="617825"/>
            <a:ext cx="5734050" cy="2009775"/>
          </a:xfrm>
          <a:prstGeom prst="rect">
            <a:avLst/>
          </a:prstGeom>
          <a:noFill/>
          <a:ln>
            <a:noFill/>
          </a:ln>
        </p:spPr>
      </p:pic>
      <p:sp>
        <p:nvSpPr>
          <p:cNvPr id="446" name="Google Shape;446;p68"/>
          <p:cNvSpPr txBox="1"/>
          <p:nvPr/>
        </p:nvSpPr>
        <p:spPr>
          <a:xfrm>
            <a:off x="0" y="0"/>
            <a:ext cx="9103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Корреляция (С помощью экстрактора регулярного выражения)</a:t>
            </a:r>
            <a:endParaRPr sz="1800">
              <a:solidFill>
                <a:schemeClr val="accent2"/>
              </a:solidFill>
              <a:highlight>
                <a:srgbClr val="FFFFFF"/>
              </a:highlight>
            </a:endParaRPr>
          </a:p>
        </p:txBody>
      </p:sp>
      <p:pic>
        <p:nvPicPr>
          <p:cNvPr id="447" name="Google Shape;447;p68"/>
          <p:cNvPicPr preferRelativeResize="0"/>
          <p:nvPr/>
        </p:nvPicPr>
        <p:blipFill>
          <a:blip r:embed="rId4">
            <a:alphaModFix/>
          </a:blip>
          <a:stretch>
            <a:fillRect/>
          </a:stretch>
        </p:blipFill>
        <p:spPr>
          <a:xfrm>
            <a:off x="2253350" y="2880050"/>
            <a:ext cx="4191000" cy="733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9"/>
          <p:cNvSpPr txBox="1"/>
          <p:nvPr/>
        </p:nvSpPr>
        <p:spPr>
          <a:xfrm>
            <a:off x="0" y="0"/>
            <a:ext cx="9103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Корреляция (С помощью экстрактора регулярного выражения)</a:t>
            </a:r>
            <a:endParaRPr sz="1800">
              <a:solidFill>
                <a:schemeClr val="accent2"/>
              </a:solidFill>
              <a:highlight>
                <a:srgbClr val="FFFFFF"/>
              </a:highlight>
            </a:endParaRPr>
          </a:p>
        </p:txBody>
      </p:sp>
      <p:pic>
        <p:nvPicPr>
          <p:cNvPr id="453" name="Google Shape;453;p69"/>
          <p:cNvPicPr preferRelativeResize="0"/>
          <p:nvPr/>
        </p:nvPicPr>
        <p:blipFill>
          <a:blip r:embed="rId3">
            <a:alphaModFix/>
          </a:blip>
          <a:stretch>
            <a:fillRect/>
          </a:stretch>
        </p:blipFill>
        <p:spPr>
          <a:xfrm>
            <a:off x="1704975" y="598325"/>
            <a:ext cx="5734050" cy="23336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70"/>
          <p:cNvPicPr preferRelativeResize="0"/>
          <p:nvPr/>
        </p:nvPicPr>
        <p:blipFill>
          <a:blip r:embed="rId3">
            <a:alphaModFix/>
          </a:blip>
          <a:stretch>
            <a:fillRect/>
          </a:stretch>
        </p:blipFill>
        <p:spPr>
          <a:xfrm>
            <a:off x="778375" y="905488"/>
            <a:ext cx="7587247" cy="3910375"/>
          </a:xfrm>
          <a:prstGeom prst="rect">
            <a:avLst/>
          </a:prstGeom>
          <a:noFill/>
          <a:ln>
            <a:noFill/>
          </a:ln>
        </p:spPr>
      </p:pic>
      <p:sp>
        <p:nvSpPr>
          <p:cNvPr id="459" name="Google Shape;459;p70"/>
          <p:cNvSpPr txBox="1"/>
          <p:nvPr/>
        </p:nvSpPr>
        <p:spPr>
          <a:xfrm>
            <a:off x="0" y="0"/>
            <a:ext cx="9103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Корреляция (С помощью экстрактора регулярного выражения)</a:t>
            </a:r>
            <a:endParaRPr sz="1800">
              <a:solidFill>
                <a:schemeClr val="accent2"/>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1"/>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800">
                <a:solidFill>
                  <a:schemeClr val="accent2"/>
                </a:solidFill>
                <a:highlight>
                  <a:srgbClr val="FFFFFF"/>
                </a:highlight>
              </a:rPr>
              <a:t>Построение GET и POST запросов в Apache Jmeter</a:t>
            </a:r>
            <a:endParaRPr sz="3400"/>
          </a:p>
        </p:txBody>
      </p:sp>
      <p:pic>
        <p:nvPicPr>
          <p:cNvPr id="465" name="Google Shape;465;p71"/>
          <p:cNvPicPr preferRelativeResize="0"/>
          <p:nvPr/>
        </p:nvPicPr>
        <p:blipFill>
          <a:blip r:embed="rId3">
            <a:alphaModFix/>
          </a:blip>
          <a:stretch>
            <a:fillRect/>
          </a:stretch>
        </p:blipFill>
        <p:spPr>
          <a:xfrm>
            <a:off x="696638" y="1078000"/>
            <a:ext cx="7750724" cy="1544995"/>
          </a:xfrm>
          <a:prstGeom prst="rect">
            <a:avLst/>
          </a:prstGeom>
          <a:noFill/>
          <a:ln>
            <a:noFill/>
          </a:ln>
        </p:spPr>
      </p:pic>
      <p:pic>
        <p:nvPicPr>
          <p:cNvPr id="466" name="Google Shape;466;p71"/>
          <p:cNvPicPr preferRelativeResize="0"/>
          <p:nvPr/>
        </p:nvPicPr>
        <p:blipFill>
          <a:blip r:embed="rId4">
            <a:alphaModFix/>
          </a:blip>
          <a:stretch>
            <a:fillRect/>
          </a:stretch>
        </p:blipFill>
        <p:spPr>
          <a:xfrm>
            <a:off x="2102188" y="3047554"/>
            <a:ext cx="4316225" cy="135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1001400"/>
          </a:xfrm>
          <a:prstGeom prst="rect">
            <a:avLst/>
          </a:prstGeom>
        </p:spPr>
        <p:txBody>
          <a:bodyPr anchorCtr="0" anchor="t" bIns="91425" lIns="91425" spcFirstLastPara="1" rIns="91425" wrap="square" tIns="91425">
            <a:normAutofit fontScale="90000"/>
          </a:bodyPr>
          <a:lstStyle/>
          <a:p>
            <a:pPr indent="0" lvl="0" marL="0" rtl="0" algn="l">
              <a:spcBef>
                <a:spcPts val="2400"/>
              </a:spcBef>
              <a:spcAft>
                <a:spcPts val="0"/>
              </a:spcAft>
              <a:buNone/>
            </a:pPr>
            <a:r>
              <a:rPr lang="ru" sz="1533">
                <a:solidFill>
                  <a:schemeClr val="accent2"/>
                </a:solidFill>
                <a:highlight>
                  <a:srgbClr val="FFFFFF"/>
                </a:highlight>
              </a:rPr>
              <a:t>Подробнее о нагрузочном тестировании</a:t>
            </a:r>
            <a:endParaRPr sz="1533">
              <a:solidFill>
                <a:schemeClr val="accent2"/>
              </a:solidFill>
              <a:highlight>
                <a:srgbClr val="FFFFFF"/>
              </a:highlight>
            </a:endParaRPr>
          </a:p>
          <a:p>
            <a:pPr indent="0" lvl="0" marL="0" rtl="0" algn="l">
              <a:spcBef>
                <a:spcPts val="2400"/>
              </a:spcBef>
              <a:spcAft>
                <a:spcPts val="0"/>
              </a:spcAft>
              <a:buClr>
                <a:schemeClr val="dk1"/>
              </a:buClr>
              <a:buSzPct val="50000"/>
              <a:buFont typeface="Arial"/>
              <a:buNone/>
            </a:pPr>
            <a:r>
              <a:rPr lang="ru" sz="2200">
                <a:solidFill>
                  <a:schemeClr val="accent2"/>
                </a:solidFill>
                <a:highlight>
                  <a:srgbClr val="FFFFFF"/>
                </a:highlight>
              </a:rPr>
              <a:t>Что такое нагрузочное тестирование?</a:t>
            </a:r>
            <a:endParaRPr sz="2200">
              <a:solidFill>
                <a:schemeClr val="accent2"/>
              </a:solidFill>
              <a:highlight>
                <a:srgbClr val="FFFFFF"/>
              </a:highlight>
            </a:endParaRPr>
          </a:p>
        </p:txBody>
      </p:sp>
      <p:sp>
        <p:nvSpPr>
          <p:cNvPr id="92" name="Google Shape;92;p18"/>
          <p:cNvSpPr txBox="1"/>
          <p:nvPr>
            <p:ph idx="1" type="body"/>
          </p:nvPr>
        </p:nvSpPr>
        <p:spPr>
          <a:xfrm>
            <a:off x="311700" y="1446425"/>
            <a:ext cx="8520600" cy="3122400"/>
          </a:xfrm>
          <a:prstGeom prst="rect">
            <a:avLst/>
          </a:prstGeom>
        </p:spPr>
        <p:txBody>
          <a:bodyPr anchorCtr="0" anchor="t" bIns="91425" lIns="91425" spcFirstLastPara="1" rIns="91425" wrap="square" tIns="91425">
            <a:normAutofit/>
          </a:bodyPr>
          <a:lstStyle/>
          <a:p>
            <a:pPr indent="-273685" lvl="0" marL="273685" rtl="0" algn="l">
              <a:lnSpc>
                <a:spcPct val="100000"/>
              </a:lnSpc>
              <a:spcBef>
                <a:spcPts val="2400"/>
              </a:spcBef>
              <a:spcAft>
                <a:spcPts val="0"/>
              </a:spcAft>
              <a:buClr>
                <a:schemeClr val="dk1"/>
              </a:buClr>
              <a:buSzPts val="1100"/>
              <a:buFont typeface="Arial"/>
              <a:buNone/>
            </a:pPr>
            <a:r>
              <a:rPr b="1" lang="ru" sz="1500">
                <a:solidFill>
                  <a:schemeClr val="accent2"/>
                </a:solidFill>
                <a:highlight>
                  <a:srgbClr val="FFFFFF"/>
                </a:highlight>
              </a:rPr>
              <a:t>Нагрузочное тестирование (load testing):</a:t>
            </a:r>
            <a:r>
              <a:rPr lang="ru" sz="1500">
                <a:solidFill>
                  <a:schemeClr val="accent2"/>
                </a:solidFill>
                <a:highlight>
                  <a:srgbClr val="FFFFFF"/>
                </a:highlight>
              </a:rPr>
              <a:t> </a:t>
            </a:r>
            <a:endParaRPr sz="1500">
              <a:solidFill>
                <a:schemeClr val="accent2"/>
              </a:solidFill>
              <a:highlight>
                <a:srgbClr val="FFFFFF"/>
              </a:highlight>
            </a:endParaRPr>
          </a:p>
          <a:p>
            <a:pPr indent="0" lvl="0" marL="0" rtl="0" algn="l">
              <a:lnSpc>
                <a:spcPct val="100000"/>
              </a:lnSpc>
              <a:spcBef>
                <a:spcPts val="2400"/>
              </a:spcBef>
              <a:spcAft>
                <a:spcPts val="0"/>
              </a:spcAft>
              <a:buClr>
                <a:schemeClr val="dk1"/>
              </a:buClr>
              <a:buSzPts val="1100"/>
              <a:buFont typeface="Arial"/>
              <a:buNone/>
            </a:pPr>
            <a:r>
              <a:rPr lang="ru" sz="1500">
                <a:solidFill>
                  <a:schemeClr val="accent2"/>
                </a:solidFill>
                <a:highlight>
                  <a:srgbClr val="FFFFFF"/>
                </a:highlight>
              </a:rPr>
              <a:t>Вид тестирования производительности, проводимый с целью оценить поведение компонента или системы под увеличивающейся нагрузкой (число одновременно работающих пользователей и/или число транзакций) для определения максимально допустимого уровня нагрузки для исследуемого компонента или системы. </a:t>
            </a:r>
            <a:endParaRPr sz="2100"/>
          </a:p>
        </p:txBody>
      </p:sp>
      <p:pic>
        <p:nvPicPr>
          <p:cNvPr id="93" name="Google Shape;93;p18"/>
          <p:cNvPicPr preferRelativeResize="0"/>
          <p:nvPr/>
        </p:nvPicPr>
        <p:blipFill>
          <a:blip r:embed="rId3">
            <a:alphaModFix/>
          </a:blip>
          <a:stretch>
            <a:fillRect/>
          </a:stretch>
        </p:blipFill>
        <p:spPr>
          <a:xfrm>
            <a:off x="7267563" y="4124313"/>
            <a:ext cx="1876425" cy="1019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72"/>
          <p:cNvPicPr preferRelativeResize="0"/>
          <p:nvPr/>
        </p:nvPicPr>
        <p:blipFill>
          <a:blip r:embed="rId3">
            <a:alphaModFix/>
          </a:blip>
          <a:stretch>
            <a:fillRect/>
          </a:stretch>
        </p:blipFill>
        <p:spPr>
          <a:xfrm>
            <a:off x="1224925" y="731415"/>
            <a:ext cx="6694126" cy="3680675"/>
          </a:xfrm>
          <a:prstGeom prst="rect">
            <a:avLst/>
          </a:prstGeom>
          <a:noFill/>
          <a:ln>
            <a:noFill/>
          </a:ln>
        </p:spPr>
      </p:pic>
      <p:sp>
        <p:nvSpPr>
          <p:cNvPr id="472" name="Google Shape;472;p72"/>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Построение GET и POST запросов в Apache Jmeter</a:t>
            </a:r>
            <a:endParaRPr sz="3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73"/>
          <p:cNvPicPr preferRelativeResize="0"/>
          <p:nvPr/>
        </p:nvPicPr>
        <p:blipFill>
          <a:blip r:embed="rId3">
            <a:alphaModFix/>
          </a:blip>
          <a:stretch>
            <a:fillRect/>
          </a:stretch>
        </p:blipFill>
        <p:spPr>
          <a:xfrm>
            <a:off x="491463" y="1152475"/>
            <a:ext cx="8161075" cy="2155500"/>
          </a:xfrm>
          <a:prstGeom prst="rect">
            <a:avLst/>
          </a:prstGeom>
          <a:noFill/>
          <a:ln>
            <a:noFill/>
          </a:ln>
        </p:spPr>
      </p:pic>
      <p:sp>
        <p:nvSpPr>
          <p:cNvPr id="478" name="Google Shape;478;p73"/>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Построение GET и POST запросов в Apache Jmeter</a:t>
            </a:r>
            <a:endParaRPr sz="3400"/>
          </a:p>
        </p:txBody>
      </p:sp>
      <p:pic>
        <p:nvPicPr>
          <p:cNvPr id="479" name="Google Shape;479;p73"/>
          <p:cNvPicPr preferRelativeResize="0"/>
          <p:nvPr/>
        </p:nvPicPr>
        <p:blipFill>
          <a:blip r:embed="rId4">
            <a:alphaModFix/>
          </a:blip>
          <a:stretch>
            <a:fillRect/>
          </a:stretch>
        </p:blipFill>
        <p:spPr>
          <a:xfrm>
            <a:off x="3533775" y="3390900"/>
            <a:ext cx="2076450" cy="13049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74"/>
          <p:cNvPicPr preferRelativeResize="0"/>
          <p:nvPr/>
        </p:nvPicPr>
        <p:blipFill>
          <a:blip r:embed="rId3">
            <a:alphaModFix/>
          </a:blip>
          <a:stretch>
            <a:fillRect/>
          </a:stretch>
        </p:blipFill>
        <p:spPr>
          <a:xfrm>
            <a:off x="1162125" y="522275"/>
            <a:ext cx="4245351" cy="1544400"/>
          </a:xfrm>
          <a:prstGeom prst="rect">
            <a:avLst/>
          </a:prstGeom>
          <a:noFill/>
          <a:ln>
            <a:noFill/>
          </a:ln>
        </p:spPr>
      </p:pic>
      <p:sp>
        <p:nvSpPr>
          <p:cNvPr id="485" name="Google Shape;485;p74"/>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ru" sz="1800">
                <a:solidFill>
                  <a:schemeClr val="accent2"/>
                </a:solidFill>
                <a:highlight>
                  <a:srgbClr val="FFFFFF"/>
                </a:highlight>
              </a:rPr>
              <a:t>Построение GET и POST запросов в Apache Jmeter</a:t>
            </a:r>
            <a:endParaRPr sz="3400"/>
          </a:p>
        </p:txBody>
      </p:sp>
      <p:pic>
        <p:nvPicPr>
          <p:cNvPr id="486" name="Google Shape;486;p74"/>
          <p:cNvPicPr preferRelativeResize="0"/>
          <p:nvPr/>
        </p:nvPicPr>
        <p:blipFill>
          <a:blip r:embed="rId4">
            <a:alphaModFix/>
          </a:blip>
          <a:stretch>
            <a:fillRect/>
          </a:stretch>
        </p:blipFill>
        <p:spPr>
          <a:xfrm>
            <a:off x="5604625" y="522275"/>
            <a:ext cx="2238672" cy="1544400"/>
          </a:xfrm>
          <a:prstGeom prst="rect">
            <a:avLst/>
          </a:prstGeom>
          <a:noFill/>
          <a:ln>
            <a:noFill/>
          </a:ln>
        </p:spPr>
      </p:pic>
      <p:pic>
        <p:nvPicPr>
          <p:cNvPr id="487" name="Google Shape;487;p74"/>
          <p:cNvPicPr preferRelativeResize="0"/>
          <p:nvPr/>
        </p:nvPicPr>
        <p:blipFill>
          <a:blip r:embed="rId5">
            <a:alphaModFix/>
          </a:blip>
          <a:stretch>
            <a:fillRect/>
          </a:stretch>
        </p:blipFill>
        <p:spPr>
          <a:xfrm>
            <a:off x="1162125" y="2262806"/>
            <a:ext cx="6681175" cy="843469"/>
          </a:xfrm>
          <a:prstGeom prst="rect">
            <a:avLst/>
          </a:prstGeom>
          <a:noFill/>
          <a:ln>
            <a:noFill/>
          </a:ln>
        </p:spPr>
      </p:pic>
      <p:pic>
        <p:nvPicPr>
          <p:cNvPr id="488" name="Google Shape;488;p74"/>
          <p:cNvPicPr preferRelativeResize="0"/>
          <p:nvPr/>
        </p:nvPicPr>
        <p:blipFill>
          <a:blip r:embed="rId6">
            <a:alphaModFix/>
          </a:blip>
          <a:stretch>
            <a:fillRect/>
          </a:stretch>
        </p:blipFill>
        <p:spPr>
          <a:xfrm>
            <a:off x="3512987" y="3195700"/>
            <a:ext cx="2118025" cy="181668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5"/>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800">
                <a:solidFill>
                  <a:schemeClr val="accent2"/>
                </a:solidFill>
                <a:highlight>
                  <a:srgbClr val="FFFFFF"/>
                </a:highlight>
              </a:rPr>
              <a:t>Использование таймеров в сценарии</a:t>
            </a:r>
            <a:endParaRPr sz="3400"/>
          </a:p>
        </p:txBody>
      </p:sp>
      <p:pic>
        <p:nvPicPr>
          <p:cNvPr id="494" name="Google Shape;494;p75"/>
          <p:cNvPicPr preferRelativeResize="0"/>
          <p:nvPr/>
        </p:nvPicPr>
        <p:blipFill>
          <a:blip r:embed="rId3">
            <a:alphaModFix/>
          </a:blip>
          <a:stretch>
            <a:fillRect/>
          </a:stretch>
        </p:blipFill>
        <p:spPr>
          <a:xfrm>
            <a:off x="400632" y="738350"/>
            <a:ext cx="8342750" cy="1508950"/>
          </a:xfrm>
          <a:prstGeom prst="rect">
            <a:avLst/>
          </a:prstGeom>
          <a:noFill/>
          <a:ln>
            <a:noFill/>
          </a:ln>
        </p:spPr>
      </p:pic>
      <p:pic>
        <p:nvPicPr>
          <p:cNvPr id="495" name="Google Shape;495;p75"/>
          <p:cNvPicPr preferRelativeResize="0"/>
          <p:nvPr/>
        </p:nvPicPr>
        <p:blipFill>
          <a:blip r:embed="rId4">
            <a:alphaModFix/>
          </a:blip>
          <a:stretch>
            <a:fillRect/>
          </a:stretch>
        </p:blipFill>
        <p:spPr>
          <a:xfrm>
            <a:off x="2486475" y="2291700"/>
            <a:ext cx="4171050" cy="2659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sp>
        <p:nvSpPr>
          <p:cNvPr id="501" name="Google Shape;501;p76"/>
          <p:cNvSpPr txBox="1"/>
          <p:nvPr/>
        </p:nvSpPr>
        <p:spPr>
          <a:xfrm>
            <a:off x="482200" y="83205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ru" sz="1200">
                <a:solidFill>
                  <a:schemeClr val="accent2"/>
                </a:solidFill>
                <a:highlight>
                  <a:srgbClr val="FFFFFF"/>
                </a:highlight>
              </a:rPr>
              <a:t>Для начала, что такое influxdb?</a:t>
            </a:r>
            <a:endParaRPr/>
          </a:p>
        </p:txBody>
      </p:sp>
      <p:pic>
        <p:nvPicPr>
          <p:cNvPr id="502" name="Google Shape;502;p76"/>
          <p:cNvPicPr preferRelativeResize="0"/>
          <p:nvPr/>
        </p:nvPicPr>
        <p:blipFill>
          <a:blip r:embed="rId3">
            <a:alphaModFix/>
          </a:blip>
          <a:stretch>
            <a:fillRect/>
          </a:stretch>
        </p:blipFill>
        <p:spPr>
          <a:xfrm>
            <a:off x="6463200" y="572700"/>
            <a:ext cx="2057400" cy="628650"/>
          </a:xfrm>
          <a:prstGeom prst="rect">
            <a:avLst/>
          </a:prstGeom>
          <a:noFill/>
          <a:ln>
            <a:noFill/>
          </a:ln>
        </p:spPr>
      </p:pic>
      <p:sp>
        <p:nvSpPr>
          <p:cNvPr id="503" name="Google Shape;503;p76"/>
          <p:cNvSpPr txBox="1"/>
          <p:nvPr/>
        </p:nvSpPr>
        <p:spPr>
          <a:xfrm>
            <a:off x="482200" y="1376350"/>
            <a:ext cx="5981100" cy="108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ru" sz="1050">
                <a:solidFill>
                  <a:srgbClr val="202122"/>
                </a:solidFill>
                <a:highlight>
                  <a:srgbClr val="FFFFFF"/>
                </a:highlight>
              </a:rPr>
              <a:t>InfluxDB</a:t>
            </a:r>
            <a:r>
              <a:rPr lang="ru" sz="1050">
                <a:solidFill>
                  <a:srgbClr val="202122"/>
                </a:solidFill>
                <a:highlight>
                  <a:srgbClr val="FFFFFF"/>
                </a:highlight>
              </a:rPr>
              <a:t> — </a:t>
            </a:r>
            <a:r>
              <a:rPr lang="ru" sz="1050">
                <a:solidFill>
                  <a:srgbClr val="0645AD"/>
                </a:solidFill>
                <a:highlight>
                  <a:srgbClr val="FFFFFF"/>
                </a:highlight>
                <a:uFill>
                  <a:noFill/>
                </a:uFill>
                <a:hlinkClick r:id="rId4">
                  <a:extLst>
                    <a:ext uri="{A12FA001-AC4F-418D-AE19-62706E023703}">
                      <ahyp:hlinkClr val="tx"/>
                    </a:ext>
                  </a:extLst>
                </a:hlinkClick>
              </a:rPr>
              <a:t>система управления базами данных</a:t>
            </a:r>
            <a:r>
              <a:rPr lang="ru" sz="1050">
                <a:solidFill>
                  <a:srgbClr val="202122"/>
                </a:solidFill>
                <a:highlight>
                  <a:srgbClr val="FFFFFF"/>
                </a:highlight>
              </a:rPr>
              <a:t> с открытым исходным кодом для хранения </a:t>
            </a:r>
            <a:r>
              <a:rPr lang="ru" sz="1050">
                <a:solidFill>
                  <a:srgbClr val="0645AD"/>
                </a:solidFill>
                <a:highlight>
                  <a:srgbClr val="FFFFFF"/>
                </a:highlight>
                <a:uFill>
                  <a:noFill/>
                </a:uFill>
                <a:hlinkClick r:id="rId5">
                  <a:extLst>
                    <a:ext uri="{A12FA001-AC4F-418D-AE19-62706E023703}">
                      <ahyp:hlinkClr val="tx"/>
                    </a:ext>
                  </a:extLst>
                </a:hlinkClick>
              </a:rPr>
              <a:t>временных рядов</a:t>
            </a:r>
            <a:r>
              <a:rPr lang="ru" sz="1050">
                <a:solidFill>
                  <a:srgbClr val="202122"/>
                </a:solidFill>
                <a:highlight>
                  <a:srgbClr val="FFFFFF"/>
                </a:highlight>
              </a:rPr>
              <a:t>; написана на языке </a:t>
            </a:r>
            <a:r>
              <a:rPr lang="ru" sz="1050">
                <a:solidFill>
                  <a:srgbClr val="0645AD"/>
                </a:solidFill>
                <a:highlight>
                  <a:srgbClr val="FFFFFF"/>
                </a:highlight>
                <a:uFill>
                  <a:noFill/>
                </a:uFill>
                <a:hlinkClick r:id="rId6">
                  <a:extLst>
                    <a:ext uri="{A12FA001-AC4F-418D-AE19-62706E023703}">
                      <ahyp:hlinkClr val="tx"/>
                    </a:ext>
                  </a:extLst>
                </a:hlinkClick>
              </a:rPr>
              <a:t>Go</a:t>
            </a:r>
            <a:r>
              <a:rPr lang="ru" sz="1050">
                <a:solidFill>
                  <a:srgbClr val="202122"/>
                </a:solidFill>
                <a:highlight>
                  <a:srgbClr val="FFFFFF"/>
                </a:highlight>
              </a:rPr>
              <a:t> и не требует внешних зависимостей. Основной фокус — хранение больших объёмов данных с метками времени (таких, как данные мониторинга, метрики приложений и показания датчиков), и их обработка в условиях высокой нагрузки на запись.</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9" name="Google Shape;509;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10" name="Google Shape;510;p77"/>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11" name="Google Shape;511;p77"/>
          <p:cNvPicPr preferRelativeResize="0"/>
          <p:nvPr/>
        </p:nvPicPr>
        <p:blipFill>
          <a:blip r:embed="rId3">
            <a:alphaModFix/>
          </a:blip>
          <a:stretch>
            <a:fillRect/>
          </a:stretch>
        </p:blipFill>
        <p:spPr>
          <a:xfrm>
            <a:off x="311700" y="445025"/>
            <a:ext cx="5734050" cy="3619500"/>
          </a:xfrm>
          <a:prstGeom prst="rect">
            <a:avLst/>
          </a:prstGeom>
          <a:noFill/>
          <a:ln>
            <a:noFill/>
          </a:ln>
        </p:spPr>
      </p:pic>
      <p:pic>
        <p:nvPicPr>
          <p:cNvPr id="512" name="Google Shape;512;p77"/>
          <p:cNvPicPr preferRelativeResize="0"/>
          <p:nvPr/>
        </p:nvPicPr>
        <p:blipFill>
          <a:blip r:embed="rId4">
            <a:alphaModFix/>
          </a:blip>
          <a:stretch>
            <a:fillRect/>
          </a:stretch>
        </p:blipFill>
        <p:spPr>
          <a:xfrm>
            <a:off x="5671625" y="3493500"/>
            <a:ext cx="3160675" cy="1075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18" name="Google Shape;518;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19" name="Google Shape;519;p78"/>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20" name="Google Shape;520;p78"/>
          <p:cNvPicPr preferRelativeResize="0"/>
          <p:nvPr/>
        </p:nvPicPr>
        <p:blipFill>
          <a:blip r:embed="rId3">
            <a:alphaModFix/>
          </a:blip>
          <a:stretch>
            <a:fillRect/>
          </a:stretch>
        </p:blipFill>
        <p:spPr>
          <a:xfrm>
            <a:off x="311700" y="445025"/>
            <a:ext cx="5734050" cy="3514725"/>
          </a:xfrm>
          <a:prstGeom prst="rect">
            <a:avLst/>
          </a:prstGeom>
          <a:noFill/>
          <a:ln>
            <a:noFill/>
          </a:ln>
        </p:spPr>
      </p:pic>
      <p:pic>
        <p:nvPicPr>
          <p:cNvPr id="521" name="Google Shape;521;p78"/>
          <p:cNvPicPr preferRelativeResize="0"/>
          <p:nvPr/>
        </p:nvPicPr>
        <p:blipFill>
          <a:blip r:embed="rId4">
            <a:alphaModFix/>
          </a:blip>
          <a:stretch>
            <a:fillRect/>
          </a:stretch>
        </p:blipFill>
        <p:spPr>
          <a:xfrm>
            <a:off x="5968075" y="3521125"/>
            <a:ext cx="2828925" cy="1047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7" name="Google Shape;52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28" name="Google Shape;528;p79"/>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29" name="Google Shape;529;p79"/>
          <p:cNvPicPr preferRelativeResize="0"/>
          <p:nvPr/>
        </p:nvPicPr>
        <p:blipFill>
          <a:blip r:embed="rId3">
            <a:alphaModFix/>
          </a:blip>
          <a:stretch>
            <a:fillRect/>
          </a:stretch>
        </p:blipFill>
        <p:spPr>
          <a:xfrm>
            <a:off x="819682" y="445025"/>
            <a:ext cx="2156343" cy="2246200"/>
          </a:xfrm>
          <a:prstGeom prst="rect">
            <a:avLst/>
          </a:prstGeom>
          <a:noFill/>
          <a:ln>
            <a:noFill/>
          </a:ln>
        </p:spPr>
      </p:pic>
      <p:pic>
        <p:nvPicPr>
          <p:cNvPr id="530" name="Google Shape;530;p79"/>
          <p:cNvPicPr preferRelativeResize="0"/>
          <p:nvPr/>
        </p:nvPicPr>
        <p:blipFill>
          <a:blip r:embed="rId4">
            <a:alphaModFix/>
          </a:blip>
          <a:stretch>
            <a:fillRect/>
          </a:stretch>
        </p:blipFill>
        <p:spPr>
          <a:xfrm>
            <a:off x="3273875" y="445025"/>
            <a:ext cx="4953151" cy="2246200"/>
          </a:xfrm>
          <a:prstGeom prst="rect">
            <a:avLst/>
          </a:prstGeom>
          <a:noFill/>
          <a:ln>
            <a:noFill/>
          </a:ln>
        </p:spPr>
      </p:pic>
      <p:pic>
        <p:nvPicPr>
          <p:cNvPr id="531" name="Google Shape;531;p79"/>
          <p:cNvPicPr preferRelativeResize="0"/>
          <p:nvPr/>
        </p:nvPicPr>
        <p:blipFill>
          <a:blip r:embed="rId5">
            <a:alphaModFix/>
          </a:blip>
          <a:stretch>
            <a:fillRect/>
          </a:stretch>
        </p:blipFill>
        <p:spPr>
          <a:xfrm>
            <a:off x="819675" y="2827405"/>
            <a:ext cx="2156350" cy="1796970"/>
          </a:xfrm>
          <a:prstGeom prst="rect">
            <a:avLst/>
          </a:prstGeom>
          <a:noFill/>
          <a:ln>
            <a:noFill/>
          </a:ln>
        </p:spPr>
      </p:pic>
      <p:pic>
        <p:nvPicPr>
          <p:cNvPr id="532" name="Google Shape;532;p79"/>
          <p:cNvPicPr preferRelativeResize="0"/>
          <p:nvPr/>
        </p:nvPicPr>
        <p:blipFill>
          <a:blip r:embed="rId6">
            <a:alphaModFix/>
          </a:blip>
          <a:stretch>
            <a:fillRect/>
          </a:stretch>
        </p:blipFill>
        <p:spPr>
          <a:xfrm>
            <a:off x="3273875" y="3184506"/>
            <a:ext cx="4953151" cy="14398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8" name="Google Shape;538;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39" name="Google Shape;539;p80"/>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40" name="Google Shape;540;p80"/>
          <p:cNvPicPr preferRelativeResize="0"/>
          <p:nvPr/>
        </p:nvPicPr>
        <p:blipFill>
          <a:blip r:embed="rId3">
            <a:alphaModFix/>
          </a:blip>
          <a:stretch>
            <a:fillRect/>
          </a:stretch>
        </p:blipFill>
        <p:spPr>
          <a:xfrm>
            <a:off x="3660825" y="445025"/>
            <a:ext cx="1822350" cy="2364001"/>
          </a:xfrm>
          <a:prstGeom prst="rect">
            <a:avLst/>
          </a:prstGeom>
          <a:noFill/>
          <a:ln>
            <a:noFill/>
          </a:ln>
        </p:spPr>
      </p:pic>
      <p:pic>
        <p:nvPicPr>
          <p:cNvPr id="541" name="Google Shape;541;p80"/>
          <p:cNvPicPr preferRelativeResize="0"/>
          <p:nvPr/>
        </p:nvPicPr>
        <p:blipFill>
          <a:blip r:embed="rId4">
            <a:alphaModFix/>
          </a:blip>
          <a:stretch>
            <a:fillRect/>
          </a:stretch>
        </p:blipFill>
        <p:spPr>
          <a:xfrm>
            <a:off x="1704975" y="2952400"/>
            <a:ext cx="5734050" cy="942975"/>
          </a:xfrm>
          <a:prstGeom prst="rect">
            <a:avLst/>
          </a:prstGeom>
          <a:noFill/>
          <a:ln>
            <a:noFill/>
          </a:ln>
        </p:spPr>
      </p:pic>
      <p:pic>
        <p:nvPicPr>
          <p:cNvPr id="542" name="Google Shape;542;p80"/>
          <p:cNvPicPr preferRelativeResize="0"/>
          <p:nvPr/>
        </p:nvPicPr>
        <p:blipFill>
          <a:blip r:embed="rId5">
            <a:alphaModFix/>
          </a:blip>
          <a:stretch>
            <a:fillRect/>
          </a:stretch>
        </p:blipFill>
        <p:spPr>
          <a:xfrm>
            <a:off x="3501125" y="4078350"/>
            <a:ext cx="2141736" cy="2698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8" name="Google Shape;548;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49" name="Google Shape;549;p81"/>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50" name="Google Shape;550;p81"/>
          <p:cNvPicPr preferRelativeResize="0"/>
          <p:nvPr/>
        </p:nvPicPr>
        <p:blipFill>
          <a:blip r:embed="rId3">
            <a:alphaModFix/>
          </a:blip>
          <a:stretch>
            <a:fillRect/>
          </a:stretch>
        </p:blipFill>
        <p:spPr>
          <a:xfrm>
            <a:off x="311700" y="445025"/>
            <a:ext cx="5734050" cy="2733675"/>
          </a:xfrm>
          <a:prstGeom prst="rect">
            <a:avLst/>
          </a:prstGeom>
          <a:noFill/>
          <a:ln>
            <a:noFill/>
          </a:ln>
        </p:spPr>
      </p:pic>
      <p:pic>
        <p:nvPicPr>
          <p:cNvPr id="551" name="Google Shape;551;p81"/>
          <p:cNvPicPr preferRelativeResize="0"/>
          <p:nvPr/>
        </p:nvPicPr>
        <p:blipFill>
          <a:blip r:embed="rId4">
            <a:alphaModFix/>
          </a:blip>
          <a:stretch>
            <a:fillRect/>
          </a:stretch>
        </p:blipFill>
        <p:spPr>
          <a:xfrm>
            <a:off x="4806725" y="2669325"/>
            <a:ext cx="4025574" cy="1899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20000"/>
              </a:lnSpc>
              <a:spcBef>
                <a:spcPts val="1800"/>
              </a:spcBef>
              <a:spcAft>
                <a:spcPts val="1500"/>
              </a:spcAft>
              <a:buClr>
                <a:schemeClr val="dk1"/>
              </a:buClr>
              <a:buSzPts val="1100"/>
              <a:buFont typeface="Arial"/>
              <a:buNone/>
            </a:pPr>
            <a:r>
              <a:rPr lang="ru" sz="1800">
                <a:solidFill>
                  <a:srgbClr val="101010"/>
                </a:solidFill>
                <a:highlight>
                  <a:srgbClr val="FFFFFF"/>
                </a:highlight>
              </a:rPr>
              <a:t>А какие задачи решает нагрузочное тестирование?</a:t>
            </a:r>
            <a:endParaRPr sz="3500"/>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101010"/>
              </a:buClr>
              <a:buSzPts val="1600"/>
              <a:buChar char="-"/>
            </a:pPr>
            <a:r>
              <a:rPr lang="ru" sz="1600">
                <a:solidFill>
                  <a:srgbClr val="101010"/>
                </a:solidFill>
                <a:highlight>
                  <a:srgbClr val="FFFFFF"/>
                </a:highlight>
              </a:rPr>
              <a:t>выбор оптимальной аппаратной и программной конфигурации компонентов сервера;</a:t>
            </a:r>
            <a:endParaRPr sz="1600">
              <a:solidFill>
                <a:srgbClr val="101010"/>
              </a:solidFill>
              <a:highlight>
                <a:srgbClr val="FFFFFF"/>
              </a:highlight>
            </a:endParaRPr>
          </a:p>
          <a:p>
            <a:pPr indent="-330200" lvl="0" marL="457200" rtl="0" algn="l">
              <a:spcBef>
                <a:spcPts val="0"/>
              </a:spcBef>
              <a:spcAft>
                <a:spcPts val="0"/>
              </a:spcAft>
              <a:buClr>
                <a:srgbClr val="101010"/>
              </a:buClr>
              <a:buSzPts val="1600"/>
              <a:buChar char="-"/>
            </a:pPr>
            <a:r>
              <a:rPr lang="ru" sz="1600">
                <a:solidFill>
                  <a:srgbClr val="101010"/>
                </a:solidFill>
                <a:highlight>
                  <a:srgbClr val="FFFFFF"/>
                </a:highlight>
              </a:rPr>
              <a:t>проверка максимальной производительности аппаратных средств и отладка сценариев их работы в периоды пиковых нагрузок;</a:t>
            </a:r>
            <a:endParaRPr sz="1600">
              <a:solidFill>
                <a:srgbClr val="101010"/>
              </a:solidFill>
              <a:highlight>
                <a:srgbClr val="FFFFFF"/>
              </a:highlight>
            </a:endParaRPr>
          </a:p>
          <a:p>
            <a:pPr indent="-330200" lvl="0" marL="457200" rtl="0" algn="l">
              <a:spcBef>
                <a:spcPts val="0"/>
              </a:spcBef>
              <a:spcAft>
                <a:spcPts val="0"/>
              </a:spcAft>
              <a:buClr>
                <a:srgbClr val="101010"/>
              </a:buClr>
              <a:buSzPts val="1600"/>
              <a:buChar char="-"/>
            </a:pPr>
            <a:r>
              <a:rPr lang="ru" sz="1600">
                <a:solidFill>
                  <a:srgbClr val="101010"/>
                </a:solidFill>
                <a:highlight>
                  <a:srgbClr val="FFFFFF"/>
                </a:highlight>
              </a:rPr>
              <a:t>предупреждение отказов сервера при увеличенном потреблении ресурсов сети, повышенной загрузки оперативной памяти и  центрального процессора;</a:t>
            </a:r>
            <a:endParaRPr sz="1600">
              <a:solidFill>
                <a:srgbClr val="101010"/>
              </a:solidFill>
              <a:highlight>
                <a:srgbClr val="FFFFFF"/>
              </a:highlight>
            </a:endParaRPr>
          </a:p>
          <a:p>
            <a:pPr indent="-330200" lvl="0" marL="457200" rtl="0" algn="l">
              <a:spcBef>
                <a:spcPts val="0"/>
              </a:spcBef>
              <a:spcAft>
                <a:spcPts val="0"/>
              </a:spcAft>
              <a:buClr>
                <a:srgbClr val="101010"/>
              </a:buClr>
              <a:buSzPts val="1600"/>
              <a:buChar char="-"/>
            </a:pPr>
            <a:r>
              <a:rPr lang="ru" sz="1600">
                <a:solidFill>
                  <a:srgbClr val="101010"/>
                </a:solidFill>
                <a:highlight>
                  <a:srgbClr val="FFFFFF"/>
                </a:highlight>
              </a:rPr>
              <a:t>проверка стабильности работы сервера при максимальных нагрузках в разные временные отрезки в круглосуточном режиме.</a:t>
            </a:r>
            <a:endParaRPr sz="2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7" name="Google Shape;557;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58" name="Google Shape;558;p82"/>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59" name="Google Shape;559;p82"/>
          <p:cNvPicPr preferRelativeResize="0"/>
          <p:nvPr/>
        </p:nvPicPr>
        <p:blipFill>
          <a:blip r:embed="rId3">
            <a:alphaModFix/>
          </a:blip>
          <a:stretch>
            <a:fillRect/>
          </a:stretch>
        </p:blipFill>
        <p:spPr>
          <a:xfrm>
            <a:off x="311700" y="445025"/>
            <a:ext cx="4364900" cy="2327450"/>
          </a:xfrm>
          <a:prstGeom prst="rect">
            <a:avLst/>
          </a:prstGeom>
          <a:noFill/>
          <a:ln>
            <a:noFill/>
          </a:ln>
        </p:spPr>
      </p:pic>
      <p:pic>
        <p:nvPicPr>
          <p:cNvPr id="560" name="Google Shape;560;p82"/>
          <p:cNvPicPr preferRelativeResize="0"/>
          <p:nvPr/>
        </p:nvPicPr>
        <p:blipFill>
          <a:blip r:embed="rId4">
            <a:alphaModFix/>
          </a:blip>
          <a:stretch>
            <a:fillRect/>
          </a:stretch>
        </p:blipFill>
        <p:spPr>
          <a:xfrm>
            <a:off x="4890900" y="445025"/>
            <a:ext cx="2158915" cy="2327450"/>
          </a:xfrm>
          <a:prstGeom prst="rect">
            <a:avLst/>
          </a:prstGeom>
          <a:noFill/>
          <a:ln>
            <a:noFill/>
          </a:ln>
        </p:spPr>
      </p:pic>
      <p:pic>
        <p:nvPicPr>
          <p:cNvPr id="561" name="Google Shape;561;p82"/>
          <p:cNvPicPr preferRelativeResize="0"/>
          <p:nvPr/>
        </p:nvPicPr>
        <p:blipFill>
          <a:blip r:embed="rId5">
            <a:alphaModFix/>
          </a:blip>
          <a:stretch>
            <a:fillRect/>
          </a:stretch>
        </p:blipFill>
        <p:spPr>
          <a:xfrm>
            <a:off x="311700" y="2927854"/>
            <a:ext cx="4364900" cy="1827171"/>
          </a:xfrm>
          <a:prstGeom prst="rect">
            <a:avLst/>
          </a:prstGeom>
          <a:noFill/>
          <a:ln>
            <a:noFill/>
          </a:ln>
        </p:spPr>
      </p:pic>
      <p:pic>
        <p:nvPicPr>
          <p:cNvPr id="562" name="Google Shape;562;p82"/>
          <p:cNvPicPr preferRelativeResize="0"/>
          <p:nvPr/>
        </p:nvPicPr>
        <p:blipFill>
          <a:blip r:embed="rId6">
            <a:alphaModFix/>
          </a:blip>
          <a:stretch>
            <a:fillRect/>
          </a:stretch>
        </p:blipFill>
        <p:spPr>
          <a:xfrm>
            <a:off x="4890900" y="2927850"/>
            <a:ext cx="1671450" cy="182717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8" name="Google Shape;56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9" name="Google Shape;569;p83"/>
          <p:cNvPicPr preferRelativeResize="0"/>
          <p:nvPr/>
        </p:nvPicPr>
        <p:blipFill>
          <a:blip r:embed="rId3">
            <a:alphaModFix/>
          </a:blip>
          <a:stretch>
            <a:fillRect/>
          </a:stretch>
        </p:blipFill>
        <p:spPr>
          <a:xfrm>
            <a:off x="1393275" y="445025"/>
            <a:ext cx="5734050" cy="1819275"/>
          </a:xfrm>
          <a:prstGeom prst="rect">
            <a:avLst/>
          </a:prstGeom>
          <a:noFill/>
          <a:ln>
            <a:noFill/>
          </a:ln>
        </p:spPr>
      </p:pic>
      <p:sp>
        <p:nvSpPr>
          <p:cNvPr id="570" name="Google Shape;570;p83"/>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71" name="Google Shape;571;p83"/>
          <p:cNvPicPr preferRelativeResize="0"/>
          <p:nvPr/>
        </p:nvPicPr>
        <p:blipFill>
          <a:blip r:embed="rId4">
            <a:alphaModFix/>
          </a:blip>
          <a:stretch>
            <a:fillRect/>
          </a:stretch>
        </p:blipFill>
        <p:spPr>
          <a:xfrm>
            <a:off x="1886500" y="2423775"/>
            <a:ext cx="4747599" cy="2145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7" name="Google Shape;577;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78" name="Google Shape;578;p84"/>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79" name="Google Shape;579;p84"/>
          <p:cNvPicPr preferRelativeResize="0"/>
          <p:nvPr/>
        </p:nvPicPr>
        <p:blipFill>
          <a:blip r:embed="rId3">
            <a:alphaModFix/>
          </a:blip>
          <a:stretch>
            <a:fillRect/>
          </a:stretch>
        </p:blipFill>
        <p:spPr>
          <a:xfrm>
            <a:off x="1704975" y="445025"/>
            <a:ext cx="5734050" cy="2295525"/>
          </a:xfrm>
          <a:prstGeom prst="rect">
            <a:avLst/>
          </a:prstGeom>
          <a:noFill/>
          <a:ln>
            <a:noFill/>
          </a:ln>
        </p:spPr>
      </p:pic>
      <p:pic>
        <p:nvPicPr>
          <p:cNvPr id="580" name="Google Shape;580;p84"/>
          <p:cNvPicPr preferRelativeResize="0"/>
          <p:nvPr/>
        </p:nvPicPr>
        <p:blipFill>
          <a:blip r:embed="rId4">
            <a:alphaModFix/>
          </a:blip>
          <a:stretch>
            <a:fillRect/>
          </a:stretch>
        </p:blipFill>
        <p:spPr>
          <a:xfrm>
            <a:off x="2541563" y="2819713"/>
            <a:ext cx="4060866" cy="269825"/>
          </a:xfrm>
          <a:prstGeom prst="rect">
            <a:avLst/>
          </a:prstGeom>
          <a:noFill/>
          <a:ln>
            <a:noFill/>
          </a:ln>
        </p:spPr>
      </p:pic>
      <p:pic>
        <p:nvPicPr>
          <p:cNvPr id="581" name="Google Shape;581;p84"/>
          <p:cNvPicPr preferRelativeResize="0"/>
          <p:nvPr/>
        </p:nvPicPr>
        <p:blipFill>
          <a:blip r:embed="rId5">
            <a:alphaModFix/>
          </a:blip>
          <a:stretch>
            <a:fillRect/>
          </a:stretch>
        </p:blipFill>
        <p:spPr>
          <a:xfrm>
            <a:off x="1704975" y="3168725"/>
            <a:ext cx="5734050" cy="1400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7" name="Google Shape;587;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88" name="Google Shape;588;p85"/>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89" name="Google Shape;589;p85"/>
          <p:cNvPicPr preferRelativeResize="0"/>
          <p:nvPr/>
        </p:nvPicPr>
        <p:blipFill>
          <a:blip r:embed="rId3">
            <a:alphaModFix/>
          </a:blip>
          <a:stretch>
            <a:fillRect/>
          </a:stretch>
        </p:blipFill>
        <p:spPr>
          <a:xfrm>
            <a:off x="1704975" y="445025"/>
            <a:ext cx="5734050" cy="1990725"/>
          </a:xfrm>
          <a:prstGeom prst="rect">
            <a:avLst/>
          </a:prstGeom>
          <a:noFill/>
          <a:ln>
            <a:noFill/>
          </a:ln>
        </p:spPr>
      </p:pic>
      <p:pic>
        <p:nvPicPr>
          <p:cNvPr id="590" name="Google Shape;590;p85"/>
          <p:cNvPicPr preferRelativeResize="0"/>
          <p:nvPr/>
        </p:nvPicPr>
        <p:blipFill>
          <a:blip r:embed="rId4">
            <a:alphaModFix/>
          </a:blip>
          <a:stretch>
            <a:fillRect/>
          </a:stretch>
        </p:blipFill>
        <p:spPr>
          <a:xfrm>
            <a:off x="2676612" y="2489450"/>
            <a:ext cx="3790774" cy="2292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6" name="Google Shape;596;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97" name="Google Shape;597;p8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598" name="Google Shape;598;p86"/>
          <p:cNvPicPr preferRelativeResize="0"/>
          <p:nvPr/>
        </p:nvPicPr>
        <p:blipFill>
          <a:blip r:embed="rId3">
            <a:alphaModFix/>
          </a:blip>
          <a:stretch>
            <a:fillRect/>
          </a:stretch>
        </p:blipFill>
        <p:spPr>
          <a:xfrm>
            <a:off x="2145473" y="445025"/>
            <a:ext cx="4853049" cy="2216425"/>
          </a:xfrm>
          <a:prstGeom prst="rect">
            <a:avLst/>
          </a:prstGeom>
          <a:noFill/>
          <a:ln>
            <a:noFill/>
          </a:ln>
        </p:spPr>
      </p:pic>
      <p:pic>
        <p:nvPicPr>
          <p:cNvPr id="599" name="Google Shape;599;p86"/>
          <p:cNvPicPr preferRelativeResize="0"/>
          <p:nvPr/>
        </p:nvPicPr>
        <p:blipFill>
          <a:blip r:embed="rId4">
            <a:alphaModFix/>
          </a:blip>
          <a:stretch>
            <a:fillRect/>
          </a:stretch>
        </p:blipFill>
        <p:spPr>
          <a:xfrm>
            <a:off x="1490300" y="2837600"/>
            <a:ext cx="6163399" cy="14333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5" name="Google Shape;605;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06" name="Google Shape;606;p87"/>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ru" sz="1700">
                <a:solidFill>
                  <a:schemeClr val="accent2"/>
                </a:solidFill>
                <a:highlight>
                  <a:srgbClr val="FFFFFF"/>
                </a:highlight>
              </a:rPr>
              <a:t>Установка influxdb+Chronograf</a:t>
            </a:r>
            <a:endParaRPr sz="3300"/>
          </a:p>
        </p:txBody>
      </p:sp>
      <p:pic>
        <p:nvPicPr>
          <p:cNvPr id="607" name="Google Shape;607;p87"/>
          <p:cNvPicPr preferRelativeResize="0"/>
          <p:nvPr/>
        </p:nvPicPr>
        <p:blipFill>
          <a:blip r:embed="rId3">
            <a:alphaModFix/>
          </a:blip>
          <a:stretch>
            <a:fillRect/>
          </a:stretch>
        </p:blipFill>
        <p:spPr>
          <a:xfrm>
            <a:off x="1393275" y="498600"/>
            <a:ext cx="5734050" cy="1647825"/>
          </a:xfrm>
          <a:prstGeom prst="rect">
            <a:avLst/>
          </a:prstGeom>
          <a:noFill/>
          <a:ln>
            <a:noFill/>
          </a:ln>
        </p:spPr>
      </p:pic>
      <p:pic>
        <p:nvPicPr>
          <p:cNvPr id="608" name="Google Shape;608;p87"/>
          <p:cNvPicPr preferRelativeResize="0"/>
          <p:nvPr/>
        </p:nvPicPr>
        <p:blipFill>
          <a:blip r:embed="rId4">
            <a:alphaModFix/>
          </a:blip>
          <a:stretch>
            <a:fillRect/>
          </a:stretch>
        </p:blipFill>
        <p:spPr>
          <a:xfrm>
            <a:off x="1393275" y="2215300"/>
            <a:ext cx="5734050" cy="1743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8"/>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Запуск! (Сценария)</a:t>
            </a:r>
            <a:endParaRPr/>
          </a:p>
        </p:txBody>
      </p:sp>
      <p:sp>
        <p:nvSpPr>
          <p:cNvPr id="614" name="Google Shape;614;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5" name="Google Shape;615;p88"/>
          <p:cNvPicPr preferRelativeResize="0"/>
          <p:nvPr/>
        </p:nvPicPr>
        <p:blipFill>
          <a:blip r:embed="rId3">
            <a:alphaModFix/>
          </a:blip>
          <a:stretch>
            <a:fillRect/>
          </a:stretch>
        </p:blipFill>
        <p:spPr>
          <a:xfrm>
            <a:off x="1318063" y="572700"/>
            <a:ext cx="6507874" cy="2075600"/>
          </a:xfrm>
          <a:prstGeom prst="rect">
            <a:avLst/>
          </a:prstGeom>
          <a:noFill/>
          <a:ln>
            <a:noFill/>
          </a:ln>
        </p:spPr>
      </p:pic>
      <p:pic>
        <p:nvPicPr>
          <p:cNvPr id="616" name="Google Shape;616;p88"/>
          <p:cNvPicPr preferRelativeResize="0"/>
          <p:nvPr/>
        </p:nvPicPr>
        <p:blipFill>
          <a:blip r:embed="rId4">
            <a:alphaModFix/>
          </a:blip>
          <a:stretch>
            <a:fillRect/>
          </a:stretch>
        </p:blipFill>
        <p:spPr>
          <a:xfrm>
            <a:off x="7210596" y="2793550"/>
            <a:ext cx="1933400" cy="23499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9"/>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Запуск сценария и его отображение в Chronograf</a:t>
            </a:r>
            <a:endParaRPr/>
          </a:p>
          <a:p>
            <a:pPr indent="0" lvl="0" marL="0" rtl="0" algn="l">
              <a:spcBef>
                <a:spcPts val="0"/>
              </a:spcBef>
              <a:spcAft>
                <a:spcPts val="0"/>
              </a:spcAft>
              <a:buNone/>
            </a:pPr>
            <a:r>
              <a:t/>
            </a:r>
            <a:endParaRPr/>
          </a:p>
        </p:txBody>
      </p:sp>
      <p:sp>
        <p:nvSpPr>
          <p:cNvPr id="622" name="Google Shape;622;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3" name="Google Shape;623;p89"/>
          <p:cNvPicPr preferRelativeResize="0"/>
          <p:nvPr/>
        </p:nvPicPr>
        <p:blipFill>
          <a:blip r:embed="rId3">
            <a:alphaModFix/>
          </a:blip>
          <a:stretch>
            <a:fillRect/>
          </a:stretch>
        </p:blipFill>
        <p:spPr>
          <a:xfrm>
            <a:off x="1704975" y="588675"/>
            <a:ext cx="5734050" cy="1895475"/>
          </a:xfrm>
          <a:prstGeom prst="rect">
            <a:avLst/>
          </a:prstGeom>
          <a:noFill/>
          <a:ln>
            <a:noFill/>
          </a:ln>
        </p:spPr>
      </p:pic>
      <p:pic>
        <p:nvPicPr>
          <p:cNvPr id="624" name="Google Shape;624;p89"/>
          <p:cNvPicPr preferRelativeResize="0"/>
          <p:nvPr/>
        </p:nvPicPr>
        <p:blipFill>
          <a:blip r:embed="rId4">
            <a:alphaModFix/>
          </a:blip>
          <a:stretch>
            <a:fillRect/>
          </a:stretch>
        </p:blipFill>
        <p:spPr>
          <a:xfrm>
            <a:off x="2087175" y="2571750"/>
            <a:ext cx="4969650" cy="22784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0" name="Google Shape;630;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1" name="Google Shape;631;p90"/>
          <p:cNvPicPr preferRelativeResize="0"/>
          <p:nvPr/>
        </p:nvPicPr>
        <p:blipFill>
          <a:blip r:embed="rId3">
            <a:alphaModFix/>
          </a:blip>
          <a:stretch>
            <a:fillRect/>
          </a:stretch>
        </p:blipFill>
        <p:spPr>
          <a:xfrm>
            <a:off x="311700" y="572700"/>
            <a:ext cx="2634450" cy="2590700"/>
          </a:xfrm>
          <a:prstGeom prst="rect">
            <a:avLst/>
          </a:prstGeom>
          <a:noFill/>
          <a:ln>
            <a:noFill/>
          </a:ln>
        </p:spPr>
      </p:pic>
      <p:pic>
        <p:nvPicPr>
          <p:cNvPr id="632" name="Google Shape;632;p90"/>
          <p:cNvPicPr preferRelativeResize="0"/>
          <p:nvPr/>
        </p:nvPicPr>
        <p:blipFill>
          <a:blip r:embed="rId4">
            <a:alphaModFix/>
          </a:blip>
          <a:stretch>
            <a:fillRect/>
          </a:stretch>
        </p:blipFill>
        <p:spPr>
          <a:xfrm>
            <a:off x="3205875" y="572700"/>
            <a:ext cx="4485950" cy="1080500"/>
          </a:xfrm>
          <a:prstGeom prst="rect">
            <a:avLst/>
          </a:prstGeom>
          <a:noFill/>
          <a:ln>
            <a:noFill/>
          </a:ln>
        </p:spPr>
      </p:pic>
      <p:sp>
        <p:nvSpPr>
          <p:cNvPr id="633" name="Google Shape;633;p90"/>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Запуск сценария и его отображение в Chronograf</a:t>
            </a:r>
            <a:endParaRPr/>
          </a:p>
          <a:p>
            <a:pPr indent="0" lvl="0" marL="0" rtl="0" algn="l">
              <a:spcBef>
                <a:spcPts val="0"/>
              </a:spcBef>
              <a:spcAft>
                <a:spcPts val="0"/>
              </a:spcAft>
              <a:buNone/>
            </a:pPr>
            <a:r>
              <a:t/>
            </a:r>
            <a:endParaRPr/>
          </a:p>
        </p:txBody>
      </p:sp>
      <p:pic>
        <p:nvPicPr>
          <p:cNvPr id="634" name="Google Shape;634;p90"/>
          <p:cNvPicPr preferRelativeResize="0"/>
          <p:nvPr/>
        </p:nvPicPr>
        <p:blipFill>
          <a:blip r:embed="rId5">
            <a:alphaModFix/>
          </a:blip>
          <a:stretch>
            <a:fillRect/>
          </a:stretch>
        </p:blipFill>
        <p:spPr>
          <a:xfrm>
            <a:off x="311700" y="3340150"/>
            <a:ext cx="5734050" cy="12287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0" name="Google Shape;640;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41" name="Google Shape;641;p91"/>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Запуск сценария и его отображение в Chronograf</a:t>
            </a:r>
            <a:endParaRPr/>
          </a:p>
          <a:p>
            <a:pPr indent="0" lvl="0" marL="0" rtl="0" algn="l">
              <a:spcBef>
                <a:spcPts val="0"/>
              </a:spcBef>
              <a:spcAft>
                <a:spcPts val="0"/>
              </a:spcAft>
              <a:buNone/>
            </a:pPr>
            <a:r>
              <a:t/>
            </a:r>
            <a:endParaRPr/>
          </a:p>
        </p:txBody>
      </p:sp>
      <p:pic>
        <p:nvPicPr>
          <p:cNvPr id="642" name="Google Shape;642;p91"/>
          <p:cNvPicPr preferRelativeResize="0"/>
          <p:nvPr/>
        </p:nvPicPr>
        <p:blipFill>
          <a:blip r:embed="rId3">
            <a:alphaModFix/>
          </a:blip>
          <a:stretch>
            <a:fillRect/>
          </a:stretch>
        </p:blipFill>
        <p:spPr>
          <a:xfrm>
            <a:off x="1393275" y="572700"/>
            <a:ext cx="5734050" cy="2847975"/>
          </a:xfrm>
          <a:prstGeom prst="rect">
            <a:avLst/>
          </a:prstGeom>
          <a:noFill/>
          <a:ln>
            <a:noFill/>
          </a:ln>
        </p:spPr>
      </p:pic>
      <p:pic>
        <p:nvPicPr>
          <p:cNvPr id="643" name="Google Shape;643;p91"/>
          <p:cNvPicPr preferRelativeResize="0"/>
          <p:nvPr/>
        </p:nvPicPr>
        <p:blipFill>
          <a:blip r:embed="rId4">
            <a:alphaModFix/>
          </a:blip>
          <a:stretch>
            <a:fillRect/>
          </a:stretch>
        </p:blipFill>
        <p:spPr>
          <a:xfrm>
            <a:off x="1393275" y="3587800"/>
            <a:ext cx="5734050" cy="98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0" y="0"/>
            <a:ext cx="8520600" cy="76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sz="1800">
                <a:solidFill>
                  <a:schemeClr val="accent2"/>
                </a:solidFill>
                <a:highlight>
                  <a:srgbClr val="FFFFFF"/>
                </a:highlight>
              </a:rPr>
              <a:t>Популярные инструменты для нагрузочного тестирования и немного о каждом из них</a:t>
            </a:r>
            <a:endParaRPr sz="1800"/>
          </a:p>
        </p:txBody>
      </p:sp>
      <p:sp>
        <p:nvSpPr>
          <p:cNvPr id="105" name="Google Shape;105;p20"/>
          <p:cNvSpPr txBox="1"/>
          <p:nvPr>
            <p:ph idx="1" type="body"/>
          </p:nvPr>
        </p:nvSpPr>
        <p:spPr>
          <a:xfrm>
            <a:off x="0" y="650900"/>
            <a:ext cx="9144000" cy="44925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Clr>
                <a:schemeClr val="dk1"/>
              </a:buClr>
              <a:buSzPct val="91666"/>
              <a:buFont typeface="Arial"/>
              <a:buNone/>
            </a:pPr>
            <a:r>
              <a:rPr b="1" lang="ru" sz="1200">
                <a:solidFill>
                  <a:srgbClr val="101010"/>
                </a:solidFill>
                <a:highlight>
                  <a:srgbClr val="FFFFFF"/>
                </a:highlight>
              </a:rPr>
              <a:t>Apache JMeter</a:t>
            </a:r>
            <a:r>
              <a:rPr lang="ru" sz="1200">
                <a:solidFill>
                  <a:srgbClr val="101010"/>
                </a:solidFill>
                <a:highlight>
                  <a:srgbClr val="FFFFFF"/>
                </a:highlight>
              </a:rPr>
              <a:t> – Инструмент кроссплатформенный, так как разработан на Java. Доступна как работа из GUI, так и запуски в консольном режиме.</a:t>
            </a:r>
            <a:endParaRPr sz="1200">
              <a:solidFill>
                <a:srgbClr val="101010"/>
              </a:solidFill>
              <a:highlight>
                <a:srgbClr val="FFFFFF"/>
              </a:highlight>
            </a:endParaRPr>
          </a:p>
          <a:p>
            <a:pPr indent="0" lvl="0" marL="0" rtl="0" algn="l">
              <a:lnSpc>
                <a:spcPct val="120000"/>
              </a:lnSpc>
              <a:spcBef>
                <a:spcPts val="1700"/>
              </a:spcBef>
              <a:spcAft>
                <a:spcPts val="0"/>
              </a:spcAft>
              <a:buClr>
                <a:schemeClr val="dk1"/>
              </a:buClr>
              <a:buSzPct val="100000"/>
              <a:buFont typeface="Arial"/>
              <a:buNone/>
            </a:pPr>
            <a:r>
              <a:rPr b="1" lang="ru" sz="1100">
                <a:solidFill>
                  <a:srgbClr val="101010"/>
                </a:solidFill>
                <a:highlight>
                  <a:srgbClr val="FFFFFF"/>
                </a:highlight>
              </a:rPr>
              <a:t>Плюсы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Удобный интерфейс</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Анализ результатов и кэширование</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Базовую поставку легко расширить с помощью многочисленных плагинов</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100% на языке Java</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Скрипт графически разделён на блоки-сэмплеры, что упрощает его разработку</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Удобная работа с многопоточностью</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Анализ и визуализация данных</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Динамический ввод</a:t>
            </a:r>
            <a:endParaRPr sz="1200">
              <a:solidFill>
                <a:srgbClr val="101010"/>
              </a:solidFill>
              <a:highlight>
                <a:srgbClr val="FFFFFF"/>
              </a:highlight>
            </a:endParaRPr>
          </a:p>
          <a:p>
            <a:pPr indent="0" lvl="0" marL="0" rtl="0" algn="l">
              <a:lnSpc>
                <a:spcPct val="120000"/>
              </a:lnSpc>
              <a:spcBef>
                <a:spcPts val="1200"/>
              </a:spcBef>
              <a:spcAft>
                <a:spcPts val="0"/>
              </a:spcAft>
              <a:buClr>
                <a:schemeClr val="dk1"/>
              </a:buClr>
              <a:buSzPct val="100000"/>
              <a:buFont typeface="Arial"/>
              <a:buNone/>
            </a:pPr>
            <a:r>
              <a:rPr b="1" lang="ru" sz="1100">
                <a:solidFill>
                  <a:srgbClr val="101010"/>
                </a:solidFill>
                <a:highlight>
                  <a:srgbClr val="FFFFFF"/>
                </a:highlight>
              </a:rPr>
              <a:t>Минусы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Не поддерживает JavaScript</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Есть предел использования памяти, после которого появляются ошибки у  большого числа пользователей</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Иногда бывает трудно протестировать сложные приложения с использованием JavaScript или динамического контента, такого как CSRF токены</a:t>
            </a:r>
            <a:endParaRPr sz="1200">
              <a:solidFill>
                <a:srgbClr val="101010"/>
              </a:solidFill>
              <a:highlight>
                <a:srgbClr val="FFFFFF"/>
              </a:highlight>
            </a:endParaRPr>
          </a:p>
          <a:p>
            <a:pPr indent="0" lvl="0" marL="0" rtl="0" algn="l">
              <a:lnSpc>
                <a:spcPct val="120000"/>
              </a:lnSpc>
              <a:spcBef>
                <a:spcPts val="1200"/>
              </a:spcBef>
              <a:spcAft>
                <a:spcPts val="0"/>
              </a:spcAft>
              <a:buClr>
                <a:schemeClr val="dk1"/>
              </a:buClr>
              <a:buSzPct val="100000"/>
              <a:buFont typeface="Arial"/>
              <a:buNone/>
            </a:pPr>
            <a:r>
              <a:rPr b="1" lang="ru" sz="1100">
                <a:solidFill>
                  <a:srgbClr val="101010"/>
                </a:solidFill>
                <a:highlight>
                  <a:srgbClr val="FFFFFF"/>
                </a:highlight>
              </a:rPr>
              <a:t>Протоколы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HTTP</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HTTPS</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XML</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SOAP</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Java-протоколы</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FTP</a:t>
            </a:r>
            <a:endParaRPr sz="1200">
              <a:solidFill>
                <a:srgbClr val="101010"/>
              </a:solidFill>
              <a:highlight>
                <a:srgbClr val="FFFFFF"/>
              </a:highlight>
            </a:endParaRPr>
          </a:p>
          <a:p>
            <a:pPr indent="0" lvl="0" marL="0" rtl="0" algn="l">
              <a:lnSpc>
                <a:spcPct val="120000"/>
              </a:lnSpc>
              <a:spcBef>
                <a:spcPts val="1200"/>
              </a:spcBef>
              <a:spcAft>
                <a:spcPts val="0"/>
              </a:spcAft>
              <a:buClr>
                <a:schemeClr val="dk1"/>
              </a:buClr>
              <a:buSzPct val="100000"/>
              <a:buFont typeface="Arial"/>
              <a:buNone/>
            </a:pPr>
            <a:r>
              <a:rPr b="1" lang="ru" sz="1100">
                <a:solidFill>
                  <a:srgbClr val="101010"/>
                </a:solidFill>
                <a:highlight>
                  <a:srgbClr val="FFFFFF"/>
                </a:highlight>
              </a:rPr>
              <a:t>Ценообразование</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Бесплатное приложение с открытым исходным кодом</a:t>
            </a:r>
            <a:endParaRPr sz="1200">
              <a:solidFill>
                <a:srgbClr val="101010"/>
              </a:solidFill>
              <a:highlight>
                <a:srgbClr val="FFFFFF"/>
              </a:highlight>
            </a:endParaRPr>
          </a:p>
          <a:p>
            <a:pPr indent="0" lvl="0" marL="0" rtl="0" algn="l">
              <a:lnSpc>
                <a:spcPct val="120000"/>
              </a:lnSpc>
              <a:spcBef>
                <a:spcPts val="1200"/>
              </a:spcBef>
              <a:spcAft>
                <a:spcPts val="0"/>
              </a:spcAft>
              <a:buClr>
                <a:schemeClr val="dk1"/>
              </a:buClr>
              <a:buSzPct val="100000"/>
              <a:buFont typeface="Arial"/>
              <a:buNone/>
            </a:pPr>
            <a:r>
              <a:rPr b="1" lang="ru" sz="1100">
                <a:solidFill>
                  <a:srgbClr val="101010"/>
                </a:solidFill>
                <a:highlight>
                  <a:srgbClr val="FFFFFF"/>
                </a:highlight>
              </a:rPr>
              <a:t>Кому подходит</a:t>
            </a:r>
            <a:endParaRPr b="1" sz="1100">
              <a:solidFill>
                <a:srgbClr val="101010"/>
              </a:solidFill>
              <a:highlight>
                <a:srgbClr val="FFFFFF"/>
              </a:highlight>
            </a:endParaRPr>
          </a:p>
          <a:p>
            <a:pPr indent="0" lvl="0" marL="0" rtl="0" algn="l">
              <a:spcBef>
                <a:spcPts val="400"/>
              </a:spcBef>
              <a:spcAft>
                <a:spcPts val="1700"/>
              </a:spcAft>
              <a:buClr>
                <a:schemeClr val="dk1"/>
              </a:buClr>
              <a:buSzPct val="91666"/>
              <a:buFont typeface="Arial"/>
              <a:buNone/>
            </a:pPr>
            <a:r>
              <a:rPr lang="ru" sz="1200">
                <a:solidFill>
                  <a:srgbClr val="101010"/>
                </a:solidFill>
                <a:highlight>
                  <a:srgbClr val="FFFFFF"/>
                </a:highlight>
              </a:rPr>
              <a:t>Apache Jmeter – это отличный инструмент нагрузочного тестирования с открытым исходным кодом для больших и малых компаний. Программа предоставляет бесплатно своим пользователям различные полезные инструменты тестирования, и пользователи могут настроить её в соответствии со своими потребностями.</a:t>
            </a:r>
            <a:endParaRPr sz="1150"/>
          </a:p>
        </p:txBody>
      </p:sp>
      <p:pic>
        <p:nvPicPr>
          <p:cNvPr id="106" name="Google Shape;106;p20"/>
          <p:cNvPicPr preferRelativeResize="0"/>
          <p:nvPr/>
        </p:nvPicPr>
        <p:blipFill>
          <a:blip r:embed="rId3">
            <a:alphaModFix/>
          </a:blip>
          <a:stretch>
            <a:fillRect/>
          </a:stretch>
        </p:blipFill>
        <p:spPr>
          <a:xfrm>
            <a:off x="5739300" y="1016325"/>
            <a:ext cx="2781300" cy="1066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9" name="Google Shape;649;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50" name="Google Shape;650;p92"/>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Запуск сценария и его отображение в Chronograf</a:t>
            </a:r>
            <a:endParaRPr/>
          </a:p>
          <a:p>
            <a:pPr indent="0" lvl="0" marL="0" rtl="0" algn="l">
              <a:spcBef>
                <a:spcPts val="0"/>
              </a:spcBef>
              <a:spcAft>
                <a:spcPts val="0"/>
              </a:spcAft>
              <a:buNone/>
            </a:pPr>
            <a:r>
              <a:t/>
            </a:r>
            <a:endParaRPr/>
          </a:p>
        </p:txBody>
      </p:sp>
      <p:pic>
        <p:nvPicPr>
          <p:cNvPr id="651" name="Google Shape;651;p92"/>
          <p:cNvPicPr preferRelativeResize="0"/>
          <p:nvPr/>
        </p:nvPicPr>
        <p:blipFill>
          <a:blip r:embed="rId3">
            <a:alphaModFix/>
          </a:blip>
          <a:stretch>
            <a:fillRect/>
          </a:stretch>
        </p:blipFill>
        <p:spPr>
          <a:xfrm>
            <a:off x="311700" y="572700"/>
            <a:ext cx="3067500" cy="1409700"/>
          </a:xfrm>
          <a:prstGeom prst="rect">
            <a:avLst/>
          </a:prstGeom>
          <a:noFill/>
          <a:ln>
            <a:noFill/>
          </a:ln>
        </p:spPr>
      </p:pic>
      <p:pic>
        <p:nvPicPr>
          <p:cNvPr id="652" name="Google Shape;652;p92"/>
          <p:cNvPicPr preferRelativeResize="0"/>
          <p:nvPr/>
        </p:nvPicPr>
        <p:blipFill>
          <a:blip r:embed="rId4">
            <a:alphaModFix/>
          </a:blip>
          <a:stretch>
            <a:fillRect/>
          </a:stretch>
        </p:blipFill>
        <p:spPr>
          <a:xfrm>
            <a:off x="3780869" y="572699"/>
            <a:ext cx="5051430" cy="1409700"/>
          </a:xfrm>
          <a:prstGeom prst="rect">
            <a:avLst/>
          </a:prstGeom>
          <a:noFill/>
          <a:ln>
            <a:noFill/>
          </a:ln>
        </p:spPr>
      </p:pic>
      <p:pic>
        <p:nvPicPr>
          <p:cNvPr id="653" name="Google Shape;653;p92"/>
          <p:cNvPicPr preferRelativeResize="0"/>
          <p:nvPr/>
        </p:nvPicPr>
        <p:blipFill>
          <a:blip r:embed="rId5">
            <a:alphaModFix/>
          </a:blip>
          <a:stretch>
            <a:fillRect/>
          </a:stretch>
        </p:blipFill>
        <p:spPr>
          <a:xfrm>
            <a:off x="311700" y="2271713"/>
            <a:ext cx="5734050" cy="600075"/>
          </a:xfrm>
          <a:prstGeom prst="rect">
            <a:avLst/>
          </a:prstGeom>
          <a:noFill/>
          <a:ln>
            <a:noFill/>
          </a:ln>
        </p:spPr>
      </p:pic>
      <p:pic>
        <p:nvPicPr>
          <p:cNvPr id="654" name="Google Shape;654;p92"/>
          <p:cNvPicPr preferRelativeResize="0"/>
          <p:nvPr/>
        </p:nvPicPr>
        <p:blipFill>
          <a:blip r:embed="rId6">
            <a:alphaModFix/>
          </a:blip>
          <a:stretch>
            <a:fillRect/>
          </a:stretch>
        </p:blipFill>
        <p:spPr>
          <a:xfrm>
            <a:off x="311700" y="3197275"/>
            <a:ext cx="5734050" cy="13716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Анализ результатов</a:t>
            </a:r>
            <a:endParaRPr/>
          </a:p>
        </p:txBody>
      </p:sp>
      <p:sp>
        <p:nvSpPr>
          <p:cNvPr id="660" name="Google Shape;660;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1" name="Google Shape;661;p93"/>
          <p:cNvPicPr preferRelativeResize="0"/>
          <p:nvPr/>
        </p:nvPicPr>
        <p:blipFill>
          <a:blip r:embed="rId3">
            <a:alphaModFix/>
          </a:blip>
          <a:stretch>
            <a:fillRect/>
          </a:stretch>
        </p:blipFill>
        <p:spPr>
          <a:xfrm>
            <a:off x="1086113" y="1152475"/>
            <a:ext cx="6971773" cy="3416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67" name="Google Shape;667;p94"/>
          <p:cNvSpPr txBox="1"/>
          <p:nvPr>
            <p:ph type="title"/>
          </p:nvPr>
        </p:nvSpPr>
        <p:spPr>
          <a:xfrm>
            <a:off x="311700" y="411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Анализ результатов</a:t>
            </a:r>
            <a:endParaRPr/>
          </a:p>
        </p:txBody>
      </p:sp>
      <p:pic>
        <p:nvPicPr>
          <p:cNvPr id="668" name="Google Shape;668;p94"/>
          <p:cNvPicPr preferRelativeResize="0"/>
          <p:nvPr/>
        </p:nvPicPr>
        <p:blipFill>
          <a:blip r:embed="rId3">
            <a:alphaModFix/>
          </a:blip>
          <a:stretch>
            <a:fillRect/>
          </a:stretch>
        </p:blipFill>
        <p:spPr>
          <a:xfrm>
            <a:off x="311700" y="1854250"/>
            <a:ext cx="5734050" cy="2714625"/>
          </a:xfrm>
          <a:prstGeom prst="rect">
            <a:avLst/>
          </a:prstGeom>
          <a:noFill/>
          <a:ln>
            <a:noFill/>
          </a:ln>
        </p:spPr>
      </p:pic>
      <p:pic>
        <p:nvPicPr>
          <p:cNvPr id="669" name="Google Shape;669;p94"/>
          <p:cNvPicPr preferRelativeResize="0"/>
          <p:nvPr/>
        </p:nvPicPr>
        <p:blipFill>
          <a:blip r:embed="rId4">
            <a:alphaModFix/>
          </a:blip>
          <a:stretch>
            <a:fillRect/>
          </a:stretch>
        </p:blipFill>
        <p:spPr>
          <a:xfrm>
            <a:off x="3354700" y="1208993"/>
            <a:ext cx="5477600" cy="251133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75" name="Google Shape;675;p95"/>
          <p:cNvSpPr txBox="1"/>
          <p:nvPr>
            <p:ph type="title"/>
          </p:nvPr>
        </p:nvSpPr>
        <p:spPr>
          <a:xfrm>
            <a:off x="311700" y="411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Анализ результатов</a:t>
            </a:r>
            <a:endParaRPr/>
          </a:p>
        </p:txBody>
      </p:sp>
      <p:pic>
        <p:nvPicPr>
          <p:cNvPr id="676" name="Google Shape;676;p95"/>
          <p:cNvPicPr preferRelativeResize="0"/>
          <p:nvPr/>
        </p:nvPicPr>
        <p:blipFill>
          <a:blip r:embed="rId3">
            <a:alphaModFix/>
          </a:blip>
          <a:stretch>
            <a:fillRect/>
          </a:stretch>
        </p:blipFill>
        <p:spPr>
          <a:xfrm>
            <a:off x="1178150" y="1152475"/>
            <a:ext cx="6787699" cy="3416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Полезная информация</a:t>
            </a:r>
            <a:endParaRPr/>
          </a:p>
        </p:txBody>
      </p:sp>
      <p:sp>
        <p:nvSpPr>
          <p:cNvPr id="682" name="Google Shape;682;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solidFill>
                  <a:schemeClr val="accent2"/>
                </a:solidFill>
                <a:highlight>
                  <a:srgbClr val="FFFFFF"/>
                </a:highlight>
              </a:rPr>
              <a:t>А как же CI? </a:t>
            </a:r>
            <a:endParaRPr>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None/>
            </a:pPr>
            <a:r>
              <a:rPr lang="ru" sz="1200">
                <a:solidFill>
                  <a:schemeClr val="accent2"/>
                </a:solidFill>
                <a:highlight>
                  <a:srgbClr val="FFFFFF"/>
                </a:highlight>
              </a:rPr>
              <a:t>Я показал как всё делается в GUI режиме, но это не совсем верно, потому что это будет давать искаженные данные, так как GUI режим съедает много ресурсов.</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Clr>
                <a:schemeClr val="dk1"/>
              </a:buClr>
              <a:buSzPts val="1100"/>
              <a:buFont typeface="Arial"/>
              <a:buNone/>
            </a:pPr>
            <a:r>
              <a:rPr lang="ru" sz="1200">
                <a:solidFill>
                  <a:schemeClr val="accent2"/>
                </a:solidFill>
                <a:highlight>
                  <a:srgbClr val="FFFFFF"/>
                </a:highlight>
              </a:rPr>
              <a:t>По хорошему наши нагрузочные тесты должны интегрироваться в </a:t>
            </a:r>
            <a:r>
              <a:rPr lang="ru" sz="1200">
                <a:solidFill>
                  <a:srgbClr val="111111"/>
                </a:solidFill>
                <a:highlight>
                  <a:srgbClr val="FFFFFF"/>
                </a:highlight>
              </a:rPr>
              <a:t>CI-конвейер. Создаются докер-образы источников нагрузки и при помощи сборочных шаблонов подключаются в CI-проект. Далее пайпланом запускаются. </a:t>
            </a:r>
            <a:endParaRPr sz="1200">
              <a:solidFill>
                <a:schemeClr val="accent2"/>
              </a:solidFill>
              <a:highlight>
                <a:srgbClr val="FFFFFF"/>
              </a:high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ru" sz="1700">
                <a:solidFill>
                  <a:srgbClr val="111111"/>
                </a:solidFill>
                <a:highlight>
                  <a:srgbClr val="FFFFFF"/>
                </a:highlight>
              </a:rPr>
              <a:t>Основные метрики для измерения параметров нагрузки</a:t>
            </a:r>
            <a:endParaRPr sz="1700">
              <a:solidFill>
                <a:srgbClr val="111111"/>
              </a:solidFill>
              <a:highlight>
                <a:srgbClr val="FFFFFF"/>
              </a:highlight>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rPr lang="ru" sz="1200">
                <a:solidFill>
                  <a:srgbClr val="111111"/>
                </a:solidFill>
                <a:highlight>
                  <a:srgbClr val="FFFFFF"/>
                </a:highlight>
              </a:rPr>
              <a:t>Некоторые наиболее общеупотребительные и рекомендуемые в методологии </a:t>
            </a:r>
            <a:r>
              <a:rPr lang="ru" sz="1200">
                <a:solidFill>
                  <a:srgbClr val="548EAA"/>
                </a:solidFill>
                <a:highlight>
                  <a:srgbClr val="FFFFFF"/>
                </a:highlight>
                <a:uFill>
                  <a:noFill/>
                </a:uFill>
                <a:hlinkClick r:id="rId3">
                  <a:extLst>
                    <a:ext uri="{A12FA001-AC4F-418D-AE19-62706E023703}">
                      <ahyp:hlinkClr val="tx"/>
                    </a:ext>
                  </a:extLst>
                </a:hlinkClick>
              </a:rPr>
              <a:t>ISTQB</a:t>
            </a:r>
            <a:r>
              <a:rPr lang="ru" sz="1200">
                <a:solidFill>
                  <a:srgbClr val="111111"/>
                </a:solidFill>
                <a:highlight>
                  <a:srgbClr val="FFFFFF"/>
                </a:highlight>
              </a:rPr>
              <a:t> </a:t>
            </a:r>
            <a:endParaRPr/>
          </a:p>
        </p:txBody>
      </p:sp>
      <p:sp>
        <p:nvSpPr>
          <p:cNvPr id="688" name="Google Shape;688;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Полезная информация</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8"/>
          <p:cNvSpPr txBox="1"/>
          <p:nvPr>
            <p:ph type="title"/>
          </p:nvPr>
        </p:nvSpPr>
        <p:spPr>
          <a:xfrm>
            <a:off x="311700" y="472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Тестируем систему, а не сеть!</a:t>
            </a:r>
            <a:endParaRPr/>
          </a:p>
        </p:txBody>
      </p:sp>
      <p:pic>
        <p:nvPicPr>
          <p:cNvPr id="694" name="Google Shape;694;p98"/>
          <p:cNvPicPr preferRelativeResize="0"/>
          <p:nvPr/>
        </p:nvPicPr>
        <p:blipFill>
          <a:blip r:embed="rId3">
            <a:alphaModFix/>
          </a:blip>
          <a:stretch>
            <a:fillRect/>
          </a:stretch>
        </p:blipFill>
        <p:spPr>
          <a:xfrm>
            <a:off x="694063" y="1179375"/>
            <a:ext cx="7755875" cy="3362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Лучшие практики при написании скриптов</a:t>
            </a:r>
            <a:endParaRPr/>
          </a:p>
        </p:txBody>
      </p:sp>
      <p:sp>
        <p:nvSpPr>
          <p:cNvPr id="700" name="Google Shape;700;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Используйте статические данные. </a:t>
            </a:r>
            <a:endParaRPr/>
          </a:p>
          <a:p>
            <a:pPr indent="-342900" lvl="0" marL="457200" rtl="0" algn="l">
              <a:spcBef>
                <a:spcPts val="0"/>
              </a:spcBef>
              <a:spcAft>
                <a:spcPts val="0"/>
              </a:spcAft>
              <a:buSzPts val="1800"/>
              <a:buAutoNum type="arabicPeriod"/>
            </a:pPr>
            <a:r>
              <a:rPr lang="ru"/>
              <a:t>Используйте переменные и генерацию/чтение из файлов</a:t>
            </a:r>
            <a:endParaRPr/>
          </a:p>
          <a:p>
            <a:pPr indent="-342900" lvl="0" marL="457200" rtl="0" algn="l">
              <a:spcBef>
                <a:spcPts val="0"/>
              </a:spcBef>
              <a:spcAft>
                <a:spcPts val="0"/>
              </a:spcAft>
              <a:buSzPts val="1800"/>
              <a:buAutoNum type="arabicPeriod"/>
            </a:pPr>
            <a:r>
              <a:rPr lang="ru"/>
              <a:t>Пользуйтесь View Results Tree только для отладки сценария</a:t>
            </a:r>
            <a:endParaRPr/>
          </a:p>
          <a:p>
            <a:pPr indent="-342900" lvl="0" marL="457200" rtl="0" algn="l">
              <a:spcBef>
                <a:spcPts val="0"/>
              </a:spcBef>
              <a:spcAft>
                <a:spcPts val="0"/>
              </a:spcAft>
              <a:buSzPts val="1800"/>
              <a:buAutoNum type="arabicPeriod"/>
            </a:pPr>
            <a:r>
              <a:rPr lang="ru"/>
              <a:t>Запускайте реальные тесты через non-GUI</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6" name="Google Shape;706;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7" name="Google Shape;707;p100"/>
          <p:cNvPicPr preferRelativeResize="0"/>
          <p:nvPr/>
        </p:nvPicPr>
        <p:blipFill>
          <a:blip r:embed="rId3">
            <a:alphaModFix/>
          </a:blip>
          <a:stretch>
            <a:fillRect/>
          </a:stretch>
        </p:blipFill>
        <p:spPr>
          <a:xfrm>
            <a:off x="1053150" y="0"/>
            <a:ext cx="7005125" cy="5284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800"/>
              <a:t>Популярные и</a:t>
            </a:r>
            <a:r>
              <a:rPr lang="ru" sz="1800"/>
              <a:t>нструменты для нагрузочного тестирования</a:t>
            </a:r>
            <a:endParaRPr sz="1800"/>
          </a:p>
        </p:txBody>
      </p:sp>
      <p:sp>
        <p:nvSpPr>
          <p:cNvPr id="112" name="Google Shape;112;p21"/>
          <p:cNvSpPr txBox="1"/>
          <p:nvPr>
            <p:ph idx="1" type="body"/>
          </p:nvPr>
        </p:nvSpPr>
        <p:spPr>
          <a:xfrm>
            <a:off x="0" y="481100"/>
            <a:ext cx="9144000" cy="46623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ru" sz="1200">
                <a:solidFill>
                  <a:srgbClr val="101010"/>
                </a:solidFill>
                <a:highlight>
                  <a:srgbClr val="FFFFFF"/>
                </a:highlight>
              </a:rPr>
              <a:t>Micro-Focus Loadrunner (ранее известный как HP Loadrunner)</a:t>
            </a:r>
            <a:r>
              <a:rPr lang="ru" sz="1200">
                <a:solidFill>
                  <a:srgbClr val="101010"/>
                </a:solidFill>
                <a:highlight>
                  <a:srgbClr val="FFFFFF"/>
                </a:highlight>
              </a:rPr>
              <a:t> – это довольно сложный инструмент нагрузочного тестирования программного обеспечения, который обнаруживает проблемы с производительностью, наверное, прежде всего в энтерпрайз-приложениях. LoadRunner может применяться для тестирования программного обеспечения ERP, устаревших системных приложений, а также технологий Web 2.0.</a:t>
            </a:r>
            <a:endParaRPr b="1" sz="1100">
              <a:solidFill>
                <a:srgbClr val="101010"/>
              </a:solidFill>
              <a:highlight>
                <a:srgbClr val="FFFFFF"/>
              </a:highlight>
            </a:endParaRPr>
          </a:p>
          <a:p>
            <a:pPr indent="0" lvl="0" marL="0" rtl="0" algn="l">
              <a:spcBef>
                <a:spcPts val="1700"/>
              </a:spcBef>
              <a:spcAft>
                <a:spcPts val="0"/>
              </a:spcAft>
              <a:buClr>
                <a:schemeClr val="dk1"/>
              </a:buClr>
              <a:buSzPct val="100000"/>
              <a:buFont typeface="Arial"/>
              <a:buNone/>
            </a:pPr>
            <a:r>
              <a:rPr b="1" lang="ru" sz="1100">
                <a:solidFill>
                  <a:srgbClr val="101010"/>
                </a:solidFill>
                <a:highlight>
                  <a:srgbClr val="FFFFFF"/>
                </a:highlight>
              </a:rPr>
              <a:t>Плюсы</a:t>
            </a:r>
            <a:endParaRPr sz="1100">
              <a:solidFill>
                <a:srgbClr val="101010"/>
              </a:solidFill>
              <a:highlight>
                <a:srgbClr val="FFFFFF"/>
              </a:highlight>
            </a:endParaRPr>
          </a:p>
          <a:p>
            <a:pPr indent="-277495" lvl="0" marL="457200" rtl="0" algn="l">
              <a:spcBef>
                <a:spcPts val="1700"/>
              </a:spcBef>
              <a:spcAft>
                <a:spcPts val="0"/>
              </a:spcAft>
              <a:buClr>
                <a:srgbClr val="101010"/>
              </a:buClr>
              <a:buSzPct val="91666"/>
              <a:buChar char="●"/>
            </a:pPr>
            <a:r>
              <a:rPr lang="ru" sz="1200">
                <a:solidFill>
                  <a:srgbClr val="101010"/>
                </a:solidFill>
                <a:highlight>
                  <a:srgbClr val="FFFFFF"/>
                </a:highlight>
              </a:rPr>
              <a:t>Четкое обнаружение проблемных мест на уровне системы, конечного пользователя и кода</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Обнаруживает первопричину проблем  производительности приложений</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Сокращает затраты на время простоя приложений, вызванного проблемами с производительностью</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Позволяет проводить тестирование производительности существующих устаревших приложений</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Позволяет тестировать мобильные приложения</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Снижение затрат на программное и аппаратное обеспечение за счет прогнозирования производительности и масштабируемости ПО</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Браузерный интерфейс для доступа к распределённым тестовым ресурсам</a:t>
            </a:r>
            <a:endParaRPr sz="1200">
              <a:solidFill>
                <a:srgbClr val="101010"/>
              </a:solidFill>
              <a:highlight>
                <a:srgbClr val="FFFFFF"/>
              </a:highlight>
            </a:endParaRPr>
          </a:p>
          <a:p>
            <a:pPr indent="0" lvl="0" marL="0" rtl="0" algn="l">
              <a:lnSpc>
                <a:spcPct val="120000"/>
              </a:lnSpc>
              <a:spcBef>
                <a:spcPts val="1200"/>
              </a:spcBef>
              <a:spcAft>
                <a:spcPts val="0"/>
              </a:spcAft>
              <a:buClr>
                <a:schemeClr val="dk1"/>
              </a:buClr>
              <a:buSzPct val="100000"/>
              <a:buFont typeface="Arial"/>
              <a:buNone/>
            </a:pPr>
            <a:r>
              <a:rPr b="1" lang="ru" sz="1100">
                <a:solidFill>
                  <a:srgbClr val="101010"/>
                </a:solidFill>
                <a:highlight>
                  <a:srgbClr val="FFFFFF"/>
                </a:highlight>
              </a:rPr>
              <a:t>Минусы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Очень дорогой</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Использует много памяти и аварийно завершает работу, если система не отвечает своим  вычислительным требованиям</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Стоимость лицензии на использование зависит от количества виртуальных пользователей</a:t>
            </a:r>
            <a:endParaRPr sz="1200">
              <a:solidFill>
                <a:srgbClr val="101010"/>
              </a:solidFill>
              <a:highlight>
                <a:srgbClr val="FFFFFF"/>
              </a:highlight>
            </a:endParaRPr>
          </a:p>
          <a:p>
            <a:pPr indent="0" lvl="0" marL="0" rtl="0" algn="l">
              <a:lnSpc>
                <a:spcPct val="120000"/>
              </a:lnSpc>
              <a:spcBef>
                <a:spcPts val="1200"/>
              </a:spcBef>
              <a:spcAft>
                <a:spcPts val="0"/>
              </a:spcAft>
              <a:buClr>
                <a:schemeClr val="dk1"/>
              </a:buClr>
              <a:buSzPct val="100000"/>
              <a:buFont typeface="Arial"/>
              <a:buNone/>
            </a:pPr>
            <a:r>
              <a:rPr b="1" lang="ru" sz="1100">
                <a:solidFill>
                  <a:srgbClr val="101010"/>
                </a:solidFill>
                <a:highlight>
                  <a:srgbClr val="FFFFFF"/>
                </a:highlight>
              </a:rPr>
              <a:t>Ценообразование</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Community Edition / Можно получить лицензии на 50 виртуальных пользователей бессрочно / Бесплатно</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Дни виртуальных пользователей / Дает вам возможность добавить больше виртуальных пользователей| начинается с $1,40 за день виртуального пользователя</a:t>
            </a:r>
            <a:endParaRPr sz="1200">
              <a:solidFill>
                <a:srgbClr val="101010"/>
              </a:solidFill>
              <a:highlight>
                <a:srgbClr val="FFFFFF"/>
              </a:highlight>
            </a:endParaRPr>
          </a:p>
          <a:p>
            <a:pPr indent="-277495" lvl="0" marL="457200" rtl="0" algn="l">
              <a:spcBef>
                <a:spcPts val="0"/>
              </a:spcBef>
              <a:spcAft>
                <a:spcPts val="0"/>
              </a:spcAft>
              <a:buClr>
                <a:srgbClr val="101010"/>
              </a:buClr>
              <a:buSzPct val="91666"/>
              <a:buChar char="●"/>
            </a:pPr>
            <a:r>
              <a:rPr lang="ru" sz="1200">
                <a:solidFill>
                  <a:srgbClr val="101010"/>
                </a:solidFill>
                <a:highlight>
                  <a:srgbClr val="FFFFFF"/>
                </a:highlight>
              </a:rPr>
              <a:t>Объемное ценообразование| Можно связаться с поставщиком для получения ценового предложения</a:t>
            </a:r>
            <a:endParaRPr sz="1200">
              <a:solidFill>
                <a:srgbClr val="101010"/>
              </a:solidFill>
              <a:highlight>
                <a:srgbClr val="FFFFFF"/>
              </a:highlight>
            </a:endParaRPr>
          </a:p>
          <a:p>
            <a:pPr indent="0" lvl="0" marL="0" rtl="0" algn="l">
              <a:lnSpc>
                <a:spcPct val="120000"/>
              </a:lnSpc>
              <a:spcBef>
                <a:spcPts val="1200"/>
              </a:spcBef>
              <a:spcAft>
                <a:spcPts val="0"/>
              </a:spcAft>
              <a:buClr>
                <a:schemeClr val="dk1"/>
              </a:buClr>
              <a:buSzPct val="100000"/>
              <a:buFont typeface="Arial"/>
              <a:buNone/>
            </a:pPr>
            <a:r>
              <a:rPr b="1" lang="ru" sz="1100">
                <a:solidFill>
                  <a:srgbClr val="101010"/>
                </a:solidFill>
                <a:highlight>
                  <a:srgbClr val="FFFFFF"/>
                </a:highlight>
              </a:rPr>
              <a:t>Протоколы</a:t>
            </a:r>
            <a:endParaRPr b="1" sz="1100">
              <a:solidFill>
                <a:srgbClr val="101010"/>
              </a:solidFill>
              <a:highlight>
                <a:srgbClr val="FFFFFF"/>
              </a:highlight>
            </a:endParaRPr>
          </a:p>
          <a:p>
            <a:pPr indent="-277495" lvl="0" marL="457200" rtl="0" algn="l">
              <a:spcBef>
                <a:spcPts val="400"/>
              </a:spcBef>
              <a:spcAft>
                <a:spcPts val="0"/>
              </a:spcAft>
              <a:buClr>
                <a:srgbClr val="101010"/>
              </a:buClr>
              <a:buSzPct val="91666"/>
              <a:buChar char="●"/>
            </a:pPr>
            <a:r>
              <a:rPr lang="ru" sz="1200">
                <a:solidFill>
                  <a:srgbClr val="101010"/>
                </a:solidFill>
                <a:highlight>
                  <a:srgbClr val="FFFFFF"/>
                </a:highlight>
              </a:rPr>
              <a:t>Loadrunner поддерживает все виды протоколов, связанных с его услугами</a:t>
            </a:r>
            <a:endParaRPr sz="1200">
              <a:solidFill>
                <a:srgbClr val="101010"/>
              </a:solidFill>
              <a:highlight>
                <a:srgbClr val="FFFFFF"/>
              </a:highlight>
            </a:endParaRPr>
          </a:p>
          <a:p>
            <a:pPr indent="0" lvl="0" marL="0" rtl="0" algn="l">
              <a:lnSpc>
                <a:spcPct val="120000"/>
              </a:lnSpc>
              <a:spcBef>
                <a:spcPts val="1200"/>
              </a:spcBef>
              <a:spcAft>
                <a:spcPts val="0"/>
              </a:spcAft>
              <a:buClr>
                <a:schemeClr val="dk1"/>
              </a:buClr>
              <a:buSzPct val="100000"/>
              <a:buFont typeface="Arial"/>
              <a:buNone/>
            </a:pPr>
            <a:r>
              <a:rPr b="1" lang="ru" sz="1100">
                <a:solidFill>
                  <a:srgbClr val="101010"/>
                </a:solidFill>
                <a:highlight>
                  <a:srgbClr val="FFFFFF"/>
                </a:highlight>
              </a:rPr>
              <a:t>Кому подходит</a:t>
            </a:r>
            <a:endParaRPr b="1" sz="1100">
              <a:solidFill>
                <a:srgbClr val="101010"/>
              </a:solidFill>
              <a:highlight>
                <a:srgbClr val="FFFFFF"/>
              </a:highlight>
            </a:endParaRPr>
          </a:p>
          <a:p>
            <a:pPr indent="0" lvl="0" marL="0" rtl="0" algn="l">
              <a:spcBef>
                <a:spcPts val="400"/>
              </a:spcBef>
              <a:spcAft>
                <a:spcPts val="1700"/>
              </a:spcAft>
              <a:buClr>
                <a:schemeClr val="dk1"/>
              </a:buClr>
              <a:buSzPct val="91666"/>
              <a:buFont typeface="Arial"/>
              <a:buNone/>
            </a:pPr>
            <a:r>
              <a:rPr lang="ru" sz="1200">
                <a:solidFill>
                  <a:srgbClr val="101010"/>
                </a:solidFill>
                <a:highlight>
                  <a:srgbClr val="FFFFFF"/>
                </a:highlight>
              </a:rPr>
              <a:t>Micro Focus LoadRunner – это достаточно сложный и универсальный инструмент для нагрузочного тестирования, подходящий  для тестирования различных платформ. Однако из-за своей цены этот инструмент больше подходит для средних и крупных организаций.</a:t>
            </a:r>
            <a:endParaRPr/>
          </a:p>
        </p:txBody>
      </p:sp>
      <p:pic>
        <p:nvPicPr>
          <p:cNvPr id="113" name="Google Shape;113;p21"/>
          <p:cNvPicPr preferRelativeResize="0"/>
          <p:nvPr/>
        </p:nvPicPr>
        <p:blipFill>
          <a:blip r:embed="rId3">
            <a:alphaModFix/>
          </a:blip>
          <a:stretch>
            <a:fillRect/>
          </a:stretch>
        </p:blipFill>
        <p:spPr>
          <a:xfrm>
            <a:off x="5478925" y="1058350"/>
            <a:ext cx="3041675" cy="793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